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5" r:id="rId9"/>
    <p:sldId id="271" r:id="rId10"/>
    <p:sldId id="268" r:id="rId11"/>
    <p:sldId id="269" r:id="rId12"/>
    <p:sldId id="270" r:id="rId13"/>
    <p:sldId id="272" r:id="rId14"/>
    <p:sldId id="273" r:id="rId15"/>
    <p:sldId id="263" r:id="rId16"/>
    <p:sldId id="274" r:id="rId17"/>
    <p:sldId id="277" r:id="rId18"/>
    <p:sldId id="280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67" r:id="rId28"/>
    <p:sldId id="275" r:id="rId29"/>
    <p:sldId id="276" r:id="rId30"/>
    <p:sldId id="287" r:id="rId31"/>
    <p:sldId id="264" r:id="rId32"/>
    <p:sldId id="288" r:id="rId33"/>
    <p:sldId id="289" r:id="rId34"/>
    <p:sldId id="291" r:id="rId35"/>
    <p:sldId id="290" r:id="rId36"/>
    <p:sldId id="292" r:id="rId37"/>
    <p:sldId id="293" r:id="rId38"/>
    <p:sldId id="296" r:id="rId39"/>
    <p:sldId id="294" r:id="rId40"/>
    <p:sldId id="295" r:id="rId41"/>
    <p:sldId id="297" r:id="rId42"/>
    <p:sldId id="298" r:id="rId43"/>
    <p:sldId id="261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5"/>
    <p:restoredTop sz="65945"/>
  </p:normalViewPr>
  <p:slideViewPr>
    <p:cSldViewPr snapToGrid="0" snapToObjects="1">
      <p:cViewPr varScale="1">
        <p:scale>
          <a:sx n="99" d="100"/>
          <a:sy n="99" d="100"/>
        </p:scale>
        <p:origin x="3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13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4A118-6254-FD4C-B9A0-2B0A4547C43D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505EC-F996-AD4B-B0B9-C0995F32F9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62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property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07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还是度数矩阵（对角矩阵），</a:t>
            </a:r>
            <a:r>
              <a:rPr kumimoji="1" lang="en-US" altLang="zh-CN" dirty="0"/>
              <a:t>W</a:t>
            </a:r>
            <a:r>
              <a:rPr kumimoji="1" lang="zh-CN" altLang="en-US" dirty="0"/>
              <a:t>是邻接矩阵</a:t>
            </a:r>
            <a:endParaRPr kumimoji="1" lang="en-US" altLang="zh-CN" dirty="0"/>
          </a:p>
          <a:p>
            <a:r>
              <a:rPr kumimoji="1" lang="en-US" altLang="zh-Hans" dirty="0"/>
              <a:t>Ys,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Yt</a:t>
            </a:r>
            <a:r>
              <a:rPr kumimoji="1" lang="zh-CN" altLang="en-US" dirty="0"/>
              <a:t>类似于</a:t>
            </a:r>
            <a:r>
              <a:rPr kumimoji="1" lang="en-US" altLang="zh-CN" dirty="0"/>
              <a:t>word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input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r>
              <a:rPr kumimoji="1" lang="zh-Hans" altLang="en-US" dirty="0"/>
              <a:t>， </a:t>
            </a:r>
            <a:r>
              <a:rPr kumimoji="1" lang="en-US" altLang="zh-Hans" dirty="0"/>
              <a:t>output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3158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还是度数矩阵（对角矩阵），</a:t>
            </a:r>
            <a:r>
              <a:rPr kumimoji="1" lang="en-US" altLang="zh-CN" dirty="0"/>
              <a:t>W</a:t>
            </a:r>
            <a:r>
              <a:rPr kumimoji="1" lang="zh-CN" altLang="en-US" dirty="0"/>
              <a:t>是邻接矩阵</a:t>
            </a:r>
            <a:endParaRPr kumimoji="1" lang="en-US" altLang="zh-CN" dirty="0"/>
          </a:p>
          <a:p>
            <a:r>
              <a:rPr kumimoji="1" lang="en-US" altLang="zh-Hans" dirty="0"/>
              <a:t>Ys,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Yt</a:t>
            </a:r>
            <a:r>
              <a:rPr kumimoji="1" lang="zh-CN" altLang="en-US" dirty="0"/>
              <a:t>类似于</a:t>
            </a:r>
            <a:r>
              <a:rPr kumimoji="1" lang="en-US" altLang="zh-CN" dirty="0"/>
              <a:t>word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input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r>
              <a:rPr kumimoji="1" lang="zh-Hans" altLang="en-US" dirty="0"/>
              <a:t>， </a:t>
            </a:r>
            <a:r>
              <a:rPr kumimoji="1" lang="en-US" altLang="zh-Hans" dirty="0"/>
              <a:t>output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837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zh-CN" altLang="en-US" dirty="0"/>
              <a:t>还是度数矩阵（对角矩阵），</a:t>
            </a:r>
            <a:r>
              <a:rPr kumimoji="1" lang="en-US" altLang="zh-CN" dirty="0"/>
              <a:t>W</a:t>
            </a:r>
            <a:r>
              <a:rPr kumimoji="1" lang="zh-CN" altLang="en-US" dirty="0"/>
              <a:t>是邻接矩阵</a:t>
            </a:r>
            <a:endParaRPr kumimoji="1" lang="en-US" altLang="zh-CN" dirty="0"/>
          </a:p>
          <a:p>
            <a:r>
              <a:rPr kumimoji="1" lang="en-US" altLang="zh-Hans" dirty="0"/>
              <a:t>Ys,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Yt</a:t>
            </a:r>
            <a:r>
              <a:rPr kumimoji="1" lang="zh-CN" altLang="en-US" dirty="0"/>
              <a:t>类似于</a:t>
            </a:r>
            <a:r>
              <a:rPr kumimoji="1" lang="en-US" altLang="zh-CN" dirty="0"/>
              <a:t>word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里的</a:t>
            </a:r>
            <a:r>
              <a:rPr kumimoji="1" lang="en-US" altLang="zh-CN" dirty="0"/>
              <a:t>input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r>
              <a:rPr kumimoji="1" lang="zh-Hans" altLang="en-US" dirty="0"/>
              <a:t>， </a:t>
            </a:r>
            <a:r>
              <a:rPr kumimoji="1" lang="en-US" altLang="zh-Hans" dirty="0"/>
              <a:t>output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vec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201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55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generator</a:t>
            </a:r>
            <a:r>
              <a:rPr kumimoji="1" lang="zh-CN" altLang="en-US" dirty="0"/>
              <a:t>随机走</a:t>
            </a:r>
            <a:r>
              <a:rPr kumimoji="1" lang="en-US" altLang="zh-CN" dirty="0"/>
              <a:t>t</a:t>
            </a:r>
            <a:r>
              <a:rPr kumimoji="1" lang="zh-CN" altLang="en-US" dirty="0"/>
              <a:t>步，根据这</a:t>
            </a:r>
            <a:r>
              <a:rPr kumimoji="1" lang="en-US" altLang="zh-CN" dirty="0"/>
              <a:t>t</a:t>
            </a:r>
            <a:r>
              <a:rPr kumimoji="1" lang="zh-CN" altLang="en-US" dirty="0"/>
              <a:t>步更新</a:t>
            </a:r>
            <a:r>
              <a:rPr kumimoji="1" lang="en-US" altLang="zh-CN" dirty="0"/>
              <a:t>embedding</a:t>
            </a:r>
          </a:p>
          <a:p>
            <a:r>
              <a:rPr kumimoji="1" lang="zh-CN" altLang="en-US" dirty="0"/>
              <a:t>将图序列化的过程</a:t>
            </a:r>
            <a:endParaRPr kumimoji="1" lang="en-US" altLang="zh-CN" dirty="0"/>
          </a:p>
          <a:p>
            <a:r>
              <a:rPr kumimoji="1" lang="zh-CN" altLang="en-US" dirty="0"/>
              <a:t>我的理解：只有第一次</a:t>
            </a:r>
            <a:r>
              <a:rPr kumimoji="1" lang="en-US" altLang="zh-CN" dirty="0"/>
              <a:t>s</a:t>
            </a:r>
            <a:r>
              <a:rPr kumimoji="1" lang="en-US" altLang="zh-Hans" dirty="0"/>
              <a:t>ample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u</a:t>
            </a:r>
            <a:r>
              <a:rPr kumimoji="1" lang="en-US" altLang="zh-Hans" dirty="0"/>
              <a:t>niform</a:t>
            </a:r>
            <a:r>
              <a:rPr kumimoji="1" lang="zh-CN" altLang="en-US" dirty="0"/>
              <a:t>的，后面根据更新的</a:t>
            </a:r>
            <a:r>
              <a:rPr kumimoji="1" lang="en-US" altLang="zh-CN" dirty="0"/>
              <a:t>d</a:t>
            </a:r>
            <a:r>
              <a:rPr kumimoji="1" lang="en-US" altLang="zh-Hans" dirty="0"/>
              <a:t>istribution</a:t>
            </a:r>
            <a:r>
              <a:rPr kumimoji="1" lang="zh-CN" altLang="en-US" dirty="0"/>
              <a:t>来</a:t>
            </a:r>
            <a:r>
              <a:rPr kumimoji="1" lang="en-US" altLang="zh-CN" dirty="0"/>
              <a:t>sample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141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两个</a:t>
            </a:r>
            <a:r>
              <a:rPr kumimoji="1" lang="en-US" altLang="zh-CN" dirty="0"/>
              <a:t>phi</a:t>
            </a:r>
            <a:r>
              <a:rPr kumimoji="1" lang="zh-CN" altLang="en-US" dirty="0"/>
              <a:t>是一起优化的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19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25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13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d</a:t>
            </a:r>
            <a:r>
              <a:rPr kumimoji="1" lang="zh-CN" altLang="en-US" dirty="0"/>
              <a:t>是出度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88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3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顶点 </a:t>
            </a:r>
            <a:r>
              <a:rPr kumimoji="1" lang="en-US" altLang="zh-Hans" dirty="0" err="1"/>
              <a:t>vertice</a:t>
            </a:r>
            <a:endParaRPr kumimoji="1" lang="en-US" altLang="zh-Hans" dirty="0"/>
          </a:p>
          <a:p>
            <a:r>
              <a:rPr kumimoji="1" lang="zh-Hans" altLang="en-US" dirty="0"/>
              <a:t>邻近度 </a:t>
            </a:r>
            <a:r>
              <a:rPr kumimoji="1" lang="en-US" altLang="zh-Hans" dirty="0"/>
              <a:t>proximity</a:t>
            </a:r>
          </a:p>
          <a:p>
            <a:r>
              <a:rPr kumimoji="1" lang="zh-Hans" altLang="en-US" dirty="0"/>
              <a:t>从结点到向量的映射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297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其他 </a:t>
            </a:r>
            <a:r>
              <a:rPr kumimoji="1" lang="en-US" altLang="zh-CN" dirty="0"/>
              <a:t>Feedforward NN </a:t>
            </a:r>
            <a:r>
              <a:rPr kumimoji="1" lang="zh-CN" altLang="en-US" dirty="0"/>
              <a:t>关注的是 </a:t>
            </a:r>
            <a:r>
              <a:rPr kumimoji="1" lang="en-US" altLang="zh-CN" dirty="0"/>
              <a:t>Output Layer </a:t>
            </a:r>
            <a:r>
              <a:rPr kumimoji="1" lang="zh-CN" altLang="en-US" dirty="0"/>
              <a:t>和错误率，而 </a:t>
            </a:r>
            <a:r>
              <a:rPr kumimoji="1" lang="en-US" altLang="zh-CN" dirty="0" err="1"/>
              <a:t>AutoEncoder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关注的是 </a:t>
            </a:r>
            <a:r>
              <a:rPr kumimoji="1" lang="en-US" altLang="zh-CN" dirty="0"/>
              <a:t>Hidden Layer</a:t>
            </a:r>
            <a:r>
              <a:rPr kumimoji="1" lang="zh-CN" altLang="en-US" dirty="0"/>
              <a:t>；其次，普</a:t>
            </a:r>
            <a:endParaRPr kumimoji="1" lang="en-US" altLang="zh-CN" dirty="0"/>
          </a:p>
          <a:p>
            <a:r>
              <a:rPr kumimoji="1" lang="en" altLang="zh-CN" dirty="0" err="1"/>
              <a:t>AutoEncoder</a:t>
            </a:r>
            <a:r>
              <a:rPr kumimoji="1" lang="en" altLang="zh-CN" dirty="0"/>
              <a:t> </a:t>
            </a:r>
            <a:r>
              <a:rPr kumimoji="1" lang="zh-CN" altLang="en-US" dirty="0"/>
              <a:t>其实是增强的 </a:t>
            </a:r>
            <a:r>
              <a:rPr kumimoji="1" lang="en" altLang="zh-CN" dirty="0"/>
              <a:t>PCA</a:t>
            </a:r>
            <a:r>
              <a:rPr kumimoji="1" lang="zh-CN" altLang="en" dirty="0"/>
              <a:t>：</a:t>
            </a:r>
            <a:r>
              <a:rPr kumimoji="1" lang="en" altLang="zh-CN" dirty="0" err="1"/>
              <a:t>AutoEncoder</a:t>
            </a:r>
            <a:r>
              <a:rPr kumimoji="1" lang="en" altLang="zh-CN" dirty="0"/>
              <a:t> </a:t>
            </a:r>
            <a:r>
              <a:rPr kumimoji="1" lang="zh-CN" altLang="en-US" dirty="0"/>
              <a:t>具有非线性变换单元，因此学出来的 </a:t>
            </a:r>
            <a:r>
              <a:rPr kumimoji="1" lang="en" altLang="zh-CN" dirty="0"/>
              <a:t>Code </a:t>
            </a:r>
            <a:r>
              <a:rPr kumimoji="1" lang="zh-CN" altLang="en-US" dirty="0"/>
              <a:t>可能更精炼，对 </a:t>
            </a:r>
            <a:r>
              <a:rPr kumimoji="1" lang="en" altLang="zh-CN" dirty="0"/>
              <a:t>Input </a:t>
            </a:r>
            <a:r>
              <a:rPr kumimoji="1" lang="zh-CN" altLang="en-US" dirty="0"/>
              <a:t>的表达能力更强通的 </a:t>
            </a:r>
            <a:r>
              <a:rPr kumimoji="1" lang="en-US" altLang="zh-CN" dirty="0"/>
              <a:t>Feedforward NN </a:t>
            </a:r>
            <a:r>
              <a:rPr kumimoji="1" lang="zh-CN" altLang="en-US" dirty="0"/>
              <a:t>一般比较深，而 </a:t>
            </a:r>
            <a:r>
              <a:rPr kumimoji="1" lang="en-US" altLang="zh-CN" dirty="0" err="1"/>
              <a:t>AutoEncoder</a:t>
            </a:r>
            <a:r>
              <a:rPr kumimoji="1" lang="en-US" altLang="zh-CN" dirty="0"/>
              <a:t> </a:t>
            </a:r>
            <a:r>
              <a:rPr kumimoji="1" lang="zh-CN" altLang="en-US" dirty="0"/>
              <a:t>通常只有一层 </a:t>
            </a:r>
            <a:r>
              <a:rPr kumimoji="1" lang="en-US" altLang="zh-CN" dirty="0"/>
              <a:t>Hidden Layer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原始的 </a:t>
            </a:r>
            <a:r>
              <a:rPr kumimoji="1" lang="en" altLang="zh-CN" dirty="0" err="1"/>
              <a:t>AutoEncoder</a:t>
            </a:r>
            <a:r>
              <a:rPr kumimoji="1" lang="en" altLang="zh-CN" dirty="0"/>
              <a:t> </a:t>
            </a:r>
            <a:r>
              <a:rPr kumimoji="1" lang="zh-CN" altLang="en-US" dirty="0"/>
              <a:t>结构很简单：</a:t>
            </a:r>
            <a:r>
              <a:rPr kumimoji="1" lang="en" altLang="zh-CN" dirty="0"/>
              <a:t>Input Layer</a:t>
            </a:r>
            <a:r>
              <a:rPr kumimoji="1" lang="zh-CN" altLang="en" dirty="0"/>
              <a:t>、</a:t>
            </a:r>
            <a:r>
              <a:rPr kumimoji="1" lang="en" altLang="zh-CN" dirty="0"/>
              <a:t>Hidden Layer</a:t>
            </a:r>
            <a:r>
              <a:rPr kumimoji="1" lang="zh-CN" altLang="en" dirty="0"/>
              <a:t>、</a:t>
            </a:r>
            <a:r>
              <a:rPr kumimoji="1" lang="en" altLang="zh-CN" dirty="0"/>
              <a:t>Output Layer</a:t>
            </a:r>
            <a:r>
              <a:rPr kumimoji="1" lang="zh-CN" altLang="en" dirty="0"/>
              <a:t>。</a:t>
            </a:r>
            <a:r>
              <a:rPr kumimoji="1" lang="zh-CN" altLang="en-US" dirty="0"/>
              <a:t>此网络的约束有：</a:t>
            </a:r>
          </a:p>
          <a:p>
            <a:r>
              <a:rPr kumimoji="1" lang="en" altLang="zh-CN" dirty="0"/>
              <a:t>Hidden Layer </a:t>
            </a:r>
            <a:r>
              <a:rPr kumimoji="1" lang="zh-CN" altLang="en-US" dirty="0"/>
              <a:t>的维度要远小于 </a:t>
            </a:r>
            <a:r>
              <a:rPr kumimoji="1" lang="en" altLang="zh-CN" dirty="0"/>
              <a:t>Input Layer</a:t>
            </a:r>
          </a:p>
          <a:p>
            <a:r>
              <a:rPr kumimoji="1" lang="en" altLang="zh-CN" dirty="0"/>
              <a:t>Output </a:t>
            </a:r>
            <a:r>
              <a:rPr kumimoji="1" lang="zh-CN" altLang="en-US" dirty="0"/>
              <a:t>用于重构 </a:t>
            </a:r>
            <a:r>
              <a:rPr kumimoji="1" lang="en" altLang="zh-CN" dirty="0"/>
              <a:t>Input</a:t>
            </a:r>
            <a:r>
              <a:rPr kumimoji="1" lang="zh-CN" altLang="en" dirty="0"/>
              <a:t>，</a:t>
            </a:r>
            <a:r>
              <a:rPr kumimoji="1" lang="zh-CN" altLang="en-US" dirty="0"/>
              <a:t>也即让误差</a:t>
            </a:r>
            <a:r>
              <a:rPr kumimoji="1" lang="en" altLang="zh-CN" dirty="0"/>
              <a:t>L(Input, Output)</a:t>
            </a:r>
            <a:r>
              <a:rPr kumimoji="1" lang="zh-CN" altLang="en-US" dirty="0"/>
              <a:t>最小</a:t>
            </a:r>
          </a:p>
          <a:p>
            <a:r>
              <a:rPr kumimoji="1" lang="zh-CN" altLang="en-US" dirty="0"/>
              <a:t>于是，可以用 </a:t>
            </a:r>
            <a:r>
              <a:rPr kumimoji="1" lang="en" altLang="zh-CN" dirty="0"/>
              <a:t>Hidden Layer </a:t>
            </a:r>
            <a:r>
              <a:rPr kumimoji="1" lang="zh-CN" altLang="en-US" dirty="0"/>
              <a:t>中神经元组成的向量（这里我们称为 </a:t>
            </a:r>
            <a:r>
              <a:rPr kumimoji="1" lang="en" altLang="zh-CN" dirty="0"/>
              <a:t>Code</a:t>
            </a:r>
            <a:r>
              <a:rPr kumimoji="1" lang="zh-CN" altLang="en" dirty="0"/>
              <a:t>）</a:t>
            </a:r>
            <a:r>
              <a:rPr kumimoji="1" lang="zh-CN" altLang="en-US" dirty="0"/>
              <a:t>来表示 </a:t>
            </a:r>
            <a:r>
              <a:rPr kumimoji="1" lang="en" altLang="zh-CN" dirty="0"/>
              <a:t>Input</a:t>
            </a:r>
            <a:r>
              <a:rPr kumimoji="1" lang="zh-CN" altLang="en" dirty="0"/>
              <a:t>，</a:t>
            </a:r>
            <a:r>
              <a:rPr kumimoji="1" lang="zh-CN" altLang="en-US" dirty="0"/>
              <a:t>就达到了对 </a:t>
            </a:r>
            <a:r>
              <a:rPr kumimoji="1" lang="en" altLang="zh-CN" dirty="0"/>
              <a:t>Input </a:t>
            </a:r>
            <a:r>
              <a:rPr kumimoji="1" lang="zh-CN" altLang="en-US" dirty="0"/>
              <a:t>压缩的效果。</a:t>
            </a:r>
            <a:r>
              <a:rPr kumimoji="1" lang="en" altLang="zh-CN" dirty="0" err="1"/>
              <a:t>AutoEncoder</a:t>
            </a:r>
            <a:r>
              <a:rPr kumimoji="1" lang="en" altLang="zh-CN" dirty="0"/>
              <a:t> </a:t>
            </a:r>
            <a:r>
              <a:rPr kumimoji="1" lang="zh-CN" altLang="en-US" dirty="0"/>
              <a:t>的训练方式就是普通的 </a:t>
            </a:r>
            <a:r>
              <a:rPr kumimoji="1" lang="en" altLang="zh-CN" dirty="0"/>
              <a:t>BP</a:t>
            </a:r>
            <a:r>
              <a:rPr kumimoji="1" lang="zh-CN" altLang="en" dirty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33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Embeddin</a:t>
            </a:r>
            <a:r>
              <a:rPr kumimoji="1" lang="en-US" altLang="zh-Hans" dirty="0"/>
              <a:t>g</a:t>
            </a:r>
            <a:r>
              <a:rPr kumimoji="1" lang="zh-CN" altLang="en-US" dirty="0"/>
              <a:t>初始化时和输入的节点信息一致</a:t>
            </a:r>
            <a:endParaRPr kumimoji="1" lang="en-US" altLang="zh-CN" dirty="0"/>
          </a:p>
          <a:p>
            <a:r>
              <a:rPr kumimoji="1" lang="zh-CN" altLang="en-US" dirty="0"/>
              <a:t>每一轮迭代，</a:t>
            </a:r>
            <a:r>
              <a:rPr kumimoji="1" lang="en-US" altLang="zh-CN" dirty="0"/>
              <a:t>a</a:t>
            </a:r>
            <a:r>
              <a:rPr kumimoji="1" lang="en-US" altLang="zh-Hans" dirty="0"/>
              <a:t>ggregate</a:t>
            </a:r>
            <a:r>
              <a:rPr kumimoji="1" lang="zh-CN" altLang="en-US" dirty="0"/>
              <a:t>邻居节点的</a:t>
            </a:r>
            <a:r>
              <a:rPr kumimoji="1" lang="en-US" altLang="zh-CN" dirty="0"/>
              <a:t>embedding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结合之前的</a:t>
            </a:r>
            <a:r>
              <a:rPr kumimoji="1" lang="en-US" altLang="zh-CN" dirty="0"/>
              <a:t>e</a:t>
            </a:r>
            <a:r>
              <a:rPr kumimoji="1" lang="en-US" altLang="zh-Hans" dirty="0"/>
              <a:t>mbedding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输入到</a:t>
            </a:r>
            <a:r>
              <a:rPr kumimoji="1" lang="en-US" altLang="zh-CN" dirty="0"/>
              <a:t>d</a:t>
            </a:r>
            <a:r>
              <a:rPr kumimoji="1" lang="en-US" altLang="zh-Hans" dirty="0"/>
              <a:t>ense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r>
              <a:rPr kumimoji="1" lang="zh-CN" altLang="en-US" dirty="0"/>
              <a:t>维度保持不变；压缩信息</a:t>
            </a:r>
            <a:endParaRPr kumimoji="1" lang="en-US" altLang="zh-CN" dirty="0"/>
          </a:p>
          <a:p>
            <a:r>
              <a:rPr kumimoji="1" lang="zh-CN" altLang="en-US" dirty="0"/>
              <a:t>随着迭代进行，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就包括了越来越远的信息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09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</a:t>
            </a:r>
            <a:r>
              <a:rPr kumimoji="1" lang="en-US" altLang="zh-Hans" dirty="0"/>
              <a:t>enerally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保存更高阶近似度信息的方法性能更好（</a:t>
            </a:r>
            <a:r>
              <a:rPr kumimoji="1" lang="en-US" altLang="zh-CN" dirty="0"/>
              <a:t>n</a:t>
            </a:r>
            <a:r>
              <a:rPr kumimoji="1" lang="en-US" altLang="zh-Hans" dirty="0"/>
              <a:t>ode2vec,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hope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LE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sbm</a:t>
            </a:r>
            <a:r>
              <a:rPr kumimoji="1" lang="zh-CN" altLang="en-US" dirty="0"/>
              <a:t>上效果好是因为数据集缺少高阶结构</a:t>
            </a:r>
            <a:endParaRPr kumimoji="1" lang="en-US" altLang="zh-CN" dirty="0"/>
          </a:p>
          <a:p>
            <a:r>
              <a:rPr kumimoji="1" lang="en-US" altLang="zh-CN" dirty="0"/>
              <a:t>SDNE</a:t>
            </a:r>
            <a:r>
              <a:rPr kumimoji="1" lang="zh-CN" altLang="en-US" dirty="0"/>
              <a:t>效果好是因为学习复杂结构特征的能力</a:t>
            </a:r>
            <a:endParaRPr kumimoji="1" lang="en-US" altLang="zh-CN" dirty="0"/>
          </a:p>
          <a:p>
            <a:r>
              <a:rPr kumimoji="1" lang="en-US" altLang="zh-CN" dirty="0"/>
              <a:t>Node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在</a:t>
            </a:r>
            <a:r>
              <a:rPr kumimoji="1" lang="en-US" altLang="zh-CN" dirty="0"/>
              <a:t>reconstruction</a:t>
            </a:r>
            <a:r>
              <a:rPr kumimoji="1" lang="zh-CN" altLang="en-US" dirty="0"/>
              <a:t>上表现一般：非线性降维，产生非线性流形</a:t>
            </a:r>
            <a:endParaRPr kumimoji="1" lang="en-US" altLang="zh-CN" dirty="0"/>
          </a:p>
          <a:p>
            <a:r>
              <a:rPr kumimoji="1" lang="en-US" altLang="zh-CN" dirty="0"/>
              <a:t>HOPE</a:t>
            </a:r>
            <a:r>
              <a:rPr kumimoji="1" lang="zh-CN" altLang="en-US" dirty="0"/>
              <a:t>效果好，没有额外参数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672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en-US" altLang="zh-Hans" dirty="0"/>
              <a:t>2vec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因为有</a:t>
            </a:r>
            <a:r>
              <a:rPr kumimoji="1" lang="en-US" altLang="zh-CN" dirty="0"/>
              <a:t>B</a:t>
            </a:r>
            <a:r>
              <a:rPr kumimoji="1" lang="en-US" altLang="zh-Hans" dirty="0"/>
              <a:t>FS</a:t>
            </a:r>
            <a:r>
              <a:rPr kumimoji="1" lang="zh-CN" altLang="en-US" dirty="0"/>
              <a:t>因素，局部结构信息，结构相同的点聚到一起</a:t>
            </a:r>
            <a:endParaRPr kumimoji="1" lang="en-US" altLang="zh-CN" dirty="0"/>
          </a:p>
          <a:p>
            <a:r>
              <a:rPr kumimoji="1" lang="zh-CN" altLang="en-US" dirty="0"/>
              <a:t>其他方法：</a:t>
            </a:r>
            <a:r>
              <a:rPr kumimoji="1" lang="en-US" altLang="zh-CN" dirty="0"/>
              <a:t>k</a:t>
            </a:r>
            <a:r>
              <a:rPr kumimoji="1" lang="en-US" altLang="zh-Hans" dirty="0"/>
              <a:t>-hop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将临近的点聚到一起</a:t>
            </a:r>
            <a:endParaRPr kumimoji="1" lang="en-US" altLang="zh-CN" dirty="0"/>
          </a:p>
          <a:p>
            <a:r>
              <a:rPr kumimoji="1" lang="en-US" altLang="zh-CN" dirty="0"/>
              <a:t>HOPE</a:t>
            </a:r>
            <a:r>
              <a:rPr kumimoji="1" lang="zh-CN" altLang="en-US" dirty="0"/>
              <a:t> </a:t>
            </a:r>
            <a:r>
              <a:rPr kumimoji="1" lang="en-US" altLang="zh-CN" dirty="0"/>
              <a:t>SDNE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高阶近似度：很好的区分了</a:t>
            </a:r>
            <a:r>
              <a:rPr kumimoji="1" lang="en-US" altLang="zh-CN" dirty="0"/>
              <a:t>c</a:t>
            </a:r>
            <a:r>
              <a:rPr kumimoji="1" lang="en-US" altLang="zh-Hans" dirty="0"/>
              <a:t>ommunity</a:t>
            </a:r>
            <a:endParaRPr kumimoji="1" lang="en-US" altLang="zh-CN" dirty="0"/>
          </a:p>
          <a:p>
            <a:r>
              <a:rPr kumimoji="1" lang="en-US" altLang="zh-Hans" dirty="0"/>
              <a:t>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LLE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部分地捕捉了</a:t>
            </a:r>
            <a:r>
              <a:rPr kumimoji="1" lang="en-US" altLang="zh-CN" dirty="0"/>
              <a:t>c</a:t>
            </a:r>
            <a:r>
              <a:rPr kumimoji="1" lang="en-US" altLang="zh-Hans" dirty="0"/>
              <a:t>ommunity</a:t>
            </a:r>
            <a:r>
              <a:rPr kumimoji="1" lang="zh-CN" altLang="en-US" dirty="0"/>
              <a:t>结构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441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ode2vec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blogcatalog</a:t>
            </a:r>
            <a:r>
              <a:rPr kumimoji="1" lang="zh-CN" altLang="en-US" dirty="0"/>
              <a:t>效果好，但是在其他效果差</a:t>
            </a:r>
            <a:endParaRPr kumimoji="1" lang="en-US" altLang="zh-CN" dirty="0"/>
          </a:p>
          <a:p>
            <a:r>
              <a:rPr kumimoji="1" lang="en-US" altLang="zh-CN" dirty="0"/>
              <a:t>Hope</a:t>
            </a:r>
            <a:r>
              <a:rPr kumimoji="1" lang="zh-CN" altLang="en-US" dirty="0"/>
              <a:t>在所有效果都好：高阶近似度</a:t>
            </a:r>
            <a:endParaRPr kumimoji="1" lang="en-US" altLang="zh-CN" dirty="0"/>
          </a:p>
          <a:p>
            <a:r>
              <a:rPr kumimoji="1" lang="en-US" altLang="zh-CN" dirty="0" err="1"/>
              <a:t>Sdne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ppi</a:t>
            </a:r>
            <a:r>
              <a:rPr kumimoji="1" lang="zh-CN" altLang="en-US" dirty="0"/>
              <a:t>效果一般</a:t>
            </a:r>
            <a:r>
              <a:rPr kumimoji="1" lang="en-US" altLang="zh-CN" dirty="0"/>
              <a:t>L</a:t>
            </a:r>
            <a:r>
              <a:rPr kumimoji="1" lang="zh-CN" altLang="en-US" dirty="0"/>
              <a:t>维度增大，性能降低</a:t>
            </a:r>
            <a:endParaRPr kumimoji="1" lang="en-US" altLang="zh-CN" dirty="0"/>
          </a:p>
          <a:p>
            <a:r>
              <a:rPr kumimoji="1" lang="zh-CN" altLang="en-US" dirty="0"/>
              <a:t>与数据集相关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309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ode2vec</a:t>
            </a:r>
            <a:r>
              <a:rPr kumimoji="1" lang="zh-CN" altLang="en-US" dirty="0"/>
              <a:t>效果好：结构信息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sbm</a:t>
            </a:r>
            <a:r>
              <a:rPr kumimoji="1" lang="zh-CN" altLang="en-US" dirty="0"/>
              <a:t>中，没有结构信息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05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算法的设计，既考虑可解释性，也考虑实现可行性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58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顶点 </a:t>
            </a:r>
            <a:r>
              <a:rPr kumimoji="1" lang="en-US" altLang="zh-Hans" dirty="0" err="1"/>
              <a:t>vertice</a:t>
            </a:r>
            <a:endParaRPr kumimoji="1" lang="en-US" altLang="zh-Hans" dirty="0"/>
          </a:p>
          <a:p>
            <a:r>
              <a:rPr kumimoji="1" lang="zh-Hans" altLang="en-US" dirty="0"/>
              <a:t>邻近度 </a:t>
            </a:r>
            <a:r>
              <a:rPr kumimoji="1" lang="en-US" altLang="zh-Hans" dirty="0"/>
              <a:t>proximity</a:t>
            </a:r>
          </a:p>
          <a:p>
            <a:r>
              <a:rPr kumimoji="1" lang="zh-Hans" altLang="en-US" dirty="0"/>
              <a:t>从结点到向量的映射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4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基于矩阵分解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63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Hans" altLang="en-US" dirty="0"/>
              <a:t>基于矩阵分解</a:t>
            </a:r>
            <a:endParaRPr kumimoji="1" lang="zh-CN" altLang="en-US" dirty="0"/>
          </a:p>
          <a:p>
            <a:r>
              <a:rPr kumimoji="1" lang="en-US" altLang="zh-CN" dirty="0"/>
              <a:t>positive semidefinite</a:t>
            </a:r>
            <a:r>
              <a:rPr kumimoji="1" lang="zh-Hans" altLang="en-US" dirty="0"/>
              <a:t>：半正定矩阵</a:t>
            </a:r>
            <a:endParaRPr kumimoji="1" lang="en-US" altLang="zh-Hans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实对称矩阵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称为半正定的，如果二次型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X'AX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半正定，即对于任意不为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的实列向量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，都有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X'AX≥0</a:t>
            </a:r>
            <a:endParaRPr kumimoji="1" lang="en-US" altLang="zh-Hans" dirty="0"/>
          </a:p>
          <a:p>
            <a:r>
              <a:rPr kumimoji="1" lang="en-US" altLang="zh-Hans" dirty="0"/>
              <a:t>Eigenvalue:</a:t>
            </a:r>
            <a:r>
              <a:rPr kumimoji="1" lang="zh-Hans" altLang="en-US" dirty="0"/>
              <a:t>特征值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50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将高维数据降维，同时保持局部特征</a:t>
            </a:r>
            <a:endParaRPr kumimoji="1" lang="en-US" altLang="zh-CN" dirty="0"/>
          </a:p>
          <a:p>
            <a:r>
              <a:rPr kumimoji="1" lang="zh-Hans" altLang="en-US" dirty="0"/>
              <a:t>防止产生退化解：限制方差</a:t>
            </a:r>
            <a:endParaRPr kumimoji="1" lang="en-US" altLang="zh-Hans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translational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invariance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（平移不变性）</a:t>
            </a:r>
            <a:r>
              <a:rPr kumimoji="0"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zh-Hans" altLang="en-US" dirty="0"/>
              <a:t>限制均值（所有的</a:t>
            </a:r>
            <a:r>
              <a:rPr kumimoji="1" lang="en-US" altLang="zh-Hans" dirty="0"/>
              <a:t>y</a:t>
            </a:r>
            <a:r>
              <a:rPr kumimoji="1" lang="zh-Hans" altLang="en-US" dirty="0"/>
              <a:t>加常数，</a:t>
            </a:r>
            <a:r>
              <a:rPr kumimoji="1" lang="en-US" altLang="zh-Hans" dirty="0"/>
              <a:t>phi</a:t>
            </a:r>
            <a:r>
              <a:rPr kumimoji="1" lang="zh-Hans" altLang="en-US" dirty="0"/>
              <a:t>值不变）</a:t>
            </a:r>
            <a:endParaRPr kumimoji="1" lang="en-US" altLang="zh-Hans" dirty="0"/>
          </a:p>
          <a:p>
            <a:r>
              <a:rPr kumimoji="1" lang="zh-Hans" altLang="en-US" dirty="0"/>
              <a:t>变成特征值问题，取</a:t>
            </a:r>
            <a:r>
              <a:rPr kumimoji="1" lang="en-US" altLang="zh-Hans" dirty="0"/>
              <a:t>d+1</a:t>
            </a:r>
            <a:r>
              <a:rPr kumimoji="1" lang="zh-Hans" altLang="en-US" dirty="0"/>
              <a:t>个底部的特征向量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98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将高维数据降维，同时保持局部特征</a:t>
            </a:r>
            <a:endParaRPr kumimoji="1" lang="en-US" altLang="zh-CN" dirty="0"/>
          </a:p>
          <a:p>
            <a:r>
              <a:rPr kumimoji="1" lang="en-US" altLang="zh-CN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  <a:r>
              <a:rPr kumimoji="1" lang="zh-CN" altLang="en-US" dirty="0"/>
              <a:t>中的</a:t>
            </a:r>
            <a:r>
              <a:rPr kumimoji="1" lang="en-US" altLang="zh-Hans" dirty="0"/>
              <a:t>LLE</a:t>
            </a:r>
            <a:r>
              <a:rPr kumimoji="1" lang="zh-CN" altLang="en-US" dirty="0"/>
              <a:t>略有区别：不需要从</a:t>
            </a:r>
            <a:r>
              <a:rPr kumimoji="1" lang="en-US" altLang="zh-CN" dirty="0"/>
              <a:t>X</a:t>
            </a:r>
            <a:r>
              <a:rPr kumimoji="1" lang="zh-CN" altLang="en-US" dirty="0"/>
              <a:t>计算</a:t>
            </a:r>
            <a:r>
              <a:rPr kumimoji="1" lang="en-US" altLang="zh-CN" dirty="0"/>
              <a:t>W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直接从邻接矩阵得到</a:t>
            </a:r>
            <a:r>
              <a:rPr kumimoji="1" lang="en-US" altLang="zh-CN" dirty="0"/>
              <a:t>W</a:t>
            </a:r>
          </a:p>
          <a:p>
            <a:r>
              <a:rPr kumimoji="1" lang="zh-Hans" altLang="en-US" dirty="0"/>
              <a:t>防止产生退化解：限制方差</a:t>
            </a:r>
            <a:endParaRPr kumimoji="1" lang="en-US" altLang="zh-Hans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translational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invariance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（平移不变性）</a:t>
            </a:r>
            <a:r>
              <a:rPr kumimoji="0"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zh-Hans" altLang="en-US" dirty="0"/>
              <a:t>限制均值（所有的</a:t>
            </a:r>
            <a:r>
              <a:rPr kumimoji="1" lang="en-US" altLang="zh-Hans" dirty="0"/>
              <a:t>y</a:t>
            </a:r>
            <a:r>
              <a:rPr kumimoji="1" lang="zh-Hans" altLang="en-US" dirty="0"/>
              <a:t>加常数，</a:t>
            </a:r>
            <a:r>
              <a:rPr kumimoji="1" lang="en-US" altLang="zh-Hans" dirty="0"/>
              <a:t>phi</a:t>
            </a:r>
            <a:r>
              <a:rPr kumimoji="1" lang="zh-Hans" altLang="en-US" dirty="0"/>
              <a:t>值不变）</a:t>
            </a:r>
            <a:endParaRPr kumimoji="1" lang="en-US" altLang="zh-Hans" dirty="0"/>
          </a:p>
          <a:p>
            <a:r>
              <a:rPr kumimoji="1" lang="zh-Hans" altLang="en-US" dirty="0"/>
              <a:t>变成特征值问题，取</a:t>
            </a:r>
            <a:r>
              <a:rPr kumimoji="1" lang="en-US" altLang="zh-Hans" dirty="0"/>
              <a:t>d+1</a:t>
            </a:r>
            <a:r>
              <a:rPr kumimoji="1" lang="zh-Hans" altLang="en-US" dirty="0"/>
              <a:t>个底部的特征向量</a:t>
            </a:r>
            <a:endParaRPr kumimoji="1" lang="en-US" altLang="zh-Hans" dirty="0"/>
          </a:p>
          <a:p>
            <a:r>
              <a:rPr kumimoji="1" lang="zh-CN" altLang="en-US" dirty="0"/>
              <a:t>拉格朗日乘子法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44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en-US" altLang="zh-Hans" dirty="0"/>
              <a:t>igenmaps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特征映射</a:t>
            </a:r>
            <a:endParaRPr kumimoji="1" lang="en-US" altLang="zh-CN" dirty="0"/>
          </a:p>
          <a:p>
            <a:r>
              <a:rPr kumimoji="1" lang="en-US" altLang="zh-CN" dirty="0"/>
              <a:t>W</a:t>
            </a:r>
            <a:r>
              <a:rPr kumimoji="1" lang="zh-CN" altLang="en-US" dirty="0"/>
              <a:t>是邻接矩阵，值越大点越相似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是度矩阵（对角矩阵），</a:t>
            </a:r>
            <a:r>
              <a:rPr kumimoji="1" lang="en-US" altLang="zh-CN" dirty="0" err="1"/>
              <a:t>D</a:t>
            </a:r>
            <a:r>
              <a:rPr kumimoji="1" lang="en-US" altLang="zh-Hans" dirty="0" err="1"/>
              <a:t>_ii</a:t>
            </a:r>
            <a:r>
              <a:rPr kumimoji="1" lang="zh-CN" altLang="en-US" dirty="0"/>
              <a:t>表示点度数</a:t>
            </a:r>
            <a:endParaRPr kumimoji="1" lang="en-US" altLang="zh-CN" dirty="0"/>
          </a:p>
          <a:p>
            <a:r>
              <a:rPr kumimoji="1" lang="zh-CN" altLang="en-US" dirty="0"/>
              <a:t>拉格朗日乘子法</a:t>
            </a:r>
            <a:endParaRPr kumimoji="1" lang="en-US" altLang="zh-CN" dirty="0"/>
          </a:p>
          <a:p>
            <a:r>
              <a:rPr kumimoji="1" lang="en-US" altLang="zh-CN" dirty="0"/>
              <a:t>Constraint</a:t>
            </a:r>
            <a:r>
              <a:rPr kumimoji="1" lang="zh-CN" altLang="en-US" dirty="0"/>
              <a:t>保证优化问题有解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371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让向量的内积尽量接近结点的相似度</a:t>
            </a:r>
            <a:endParaRPr kumimoji="1" lang="en-US" altLang="zh-CN" dirty="0"/>
          </a:p>
          <a:p>
            <a:r>
              <a:rPr kumimoji="1" lang="en-US" altLang="zh-CN" dirty="0"/>
              <a:t>Lambda</a:t>
            </a:r>
            <a:r>
              <a:rPr kumimoji="1" lang="zh-CN" altLang="en-US" dirty="0"/>
              <a:t> 正则化系数</a:t>
            </a:r>
            <a:endParaRPr kumimoji="1" lang="en-US" altLang="zh-CN" dirty="0"/>
          </a:p>
          <a:p>
            <a:r>
              <a:rPr kumimoji="1" lang="zh-CN" altLang="en-US" dirty="0"/>
              <a:t>思想很接近：先找到某种方式表示向量的相似度，再找一个损失函数表示向量相似度和结点相似度的误差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05EC-F996-AD4B-B0B9-C0995F32F9C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85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1000" y="1295400"/>
            <a:ext cx="82296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071565" y="6488117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6E2B90-376A-DE45-911B-A47DEF5CD2B0}"/>
              </a:ext>
            </a:extLst>
          </p:cNvPr>
          <p:cNvSpPr txBox="1"/>
          <p:nvPr userDrawn="1"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BC21E2-2BB0-2642-A7BD-52C6D61E6011}"/>
              </a:ext>
            </a:extLst>
          </p:cNvPr>
          <p:cNvSpPr/>
          <p:nvPr userDrawn="1"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829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07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071565" y="6488117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4"/>
            <a:ext cx="8382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05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71565" y="6488117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4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/>
            </a:lvl1pPr>
            <a:lvl2pPr>
              <a:buSzPct val="60000"/>
              <a:buFontTx/>
              <a:buBlip>
                <a:blip r:embed="rId2"/>
              </a:buBlip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4"/>
            <a:ext cx="42672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100"/>
            </a:lvl1pPr>
            <a:lvl2pPr>
              <a:buSzPct val="60000"/>
              <a:buFontTx/>
              <a:buBlip>
                <a:blip r:embed="rId2"/>
              </a:buBlip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5BA0B8-32F8-1F4F-87CD-108D37479694}"/>
              </a:ext>
            </a:extLst>
          </p:cNvPr>
          <p:cNvSpPr txBox="1"/>
          <p:nvPr userDrawn="1"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47B4A2-CB21-C144-B2AD-7634DA49BE9D}"/>
              </a:ext>
            </a:extLst>
          </p:cNvPr>
          <p:cNvSpPr/>
          <p:nvPr userDrawn="1"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5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1071565" y="6488117"/>
            <a:ext cx="3500437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6404"/>
            <a:ext cx="4040188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/>
            </a:lvl1pPr>
            <a:lvl2pPr>
              <a:buSzPct val="60000"/>
              <a:buFontTx/>
              <a:buBlip>
                <a:blip r:embed="rId2"/>
              </a:buBlip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990600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76404"/>
            <a:ext cx="4041775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1800"/>
            </a:lvl1pPr>
            <a:lvl2pPr>
              <a:buSzPct val="60000"/>
              <a:buFontTx/>
              <a:buBlip>
                <a:blip r:embed="rId2"/>
              </a:buBlip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AF99A7-5443-0E42-A69B-6F44482231D8}"/>
              </a:ext>
            </a:extLst>
          </p:cNvPr>
          <p:cNvSpPr txBox="1"/>
          <p:nvPr userDrawn="1"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6441E0-7D59-3C4F-9701-F5B5E7F28658}"/>
              </a:ext>
            </a:extLst>
          </p:cNvPr>
          <p:cNvSpPr/>
          <p:nvPr userDrawn="1"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6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8A6ADE-0D09-244D-A187-86C6783C20CA}"/>
              </a:ext>
            </a:extLst>
          </p:cNvPr>
          <p:cNvSpPr txBox="1"/>
          <p:nvPr userDrawn="1"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4F0D9D-3D01-3345-B7BD-0E1C35ADFC6D}"/>
              </a:ext>
            </a:extLst>
          </p:cNvPr>
          <p:cNvSpPr/>
          <p:nvPr userDrawn="1"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5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810500" y="6483368"/>
            <a:ext cx="11430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D6CB6DE-1033-4C2C-8280-139BC16F7C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C13740-A79D-544B-8E02-777183DDDFD2}"/>
              </a:ext>
            </a:extLst>
          </p:cNvPr>
          <p:cNvSpPr txBox="1"/>
          <p:nvPr userDrawn="1"/>
        </p:nvSpPr>
        <p:spPr>
          <a:xfrm>
            <a:off x="3257010" y="6512042"/>
            <a:ext cx="1296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Maosen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Zhang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CB166-CF87-DE44-91DF-283425F144FF}"/>
              </a:ext>
            </a:extLst>
          </p:cNvPr>
          <p:cNvSpPr/>
          <p:nvPr userDrawn="1"/>
        </p:nvSpPr>
        <p:spPr>
          <a:xfrm>
            <a:off x="4614533" y="6519170"/>
            <a:ext cx="1994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1050" dirty="0">
                <a:solidFill>
                  <a:schemeClr val="bg1"/>
                </a:solidFill>
              </a:rPr>
              <a:t>School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of</a:t>
            </a:r>
            <a:r>
              <a:rPr kumimoji="1" lang="zh-Hans" altLang="en-US" sz="1050" dirty="0">
                <a:solidFill>
                  <a:schemeClr val="bg1"/>
                </a:solidFill>
              </a:rPr>
              <a:t> </a:t>
            </a:r>
            <a:r>
              <a:rPr kumimoji="1" lang="en-US" altLang="zh-Hans" sz="1050" dirty="0">
                <a:solidFill>
                  <a:schemeClr val="bg1"/>
                </a:solidFill>
              </a:rPr>
              <a:t>EECS</a:t>
            </a:r>
            <a:r>
              <a:rPr kumimoji="1" lang="en-US" altLang="zh-CN" sz="1050" dirty="0">
                <a:solidFill>
                  <a:schemeClr val="bg1"/>
                </a:solidFill>
              </a:rPr>
              <a:t>, Peking University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5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97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8656946A-8E87-4948-9FFE-4FD59AA68BDB}" type="datetimeFigureOut">
              <a:rPr kumimoji="1" lang="zh-CN" altLang="en-US" smtClean="0"/>
              <a:t>2018/4/24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FBD87BFD-8AAF-1540-8D79-25DE9CF37C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78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rlhl/article/details/7806699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pinard/p/6266408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qrlhl/article/details/78066994" TargetMode="External"/><Relationship Id="rId4" Type="http://schemas.openxmlformats.org/officeDocument/2006/relationships/hyperlink" Target="https://github.com/ArrowLuo/LLE_Algorithm/blob/master/%E5%B1%80%E9%83%A8%E7%BA%BF%E6%80%A7%E5%B5%8C%E5%85%A5%EF%BC%88Locally%20linear%20embedding%EF%BC%89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pinard/p/6266408.html?utm_source=itdadao&amp;utm_medium=referra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ArrowLuo/LLE_Algorithm/blob/master/%E5%B1%80%E9%83%A8%E7%BA%BF%E6%80%A7%E5%B5%8C%E5%85%A5%EF%BC%88Locally%20linear%20embedding%EF%BC%8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027B3-8550-B84F-B643-9E5834645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ans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Tutorial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3B236E-71B1-6144-90EE-2BE41D1ED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Hans" dirty="0"/>
              <a:t>Maosen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Zhang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40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4FC5230-69B7-7541-9E01-95C0B2E7F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Keep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the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two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close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when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the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weight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Hans" dirty="0"/>
                  <a:t>is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high</a:t>
                </a:r>
              </a:p>
              <a:p>
                <a:pPr lvl="1"/>
                <a:r>
                  <a:rPr kumimoji="1" lang="en-US" altLang="zh-Hans" dirty="0"/>
                  <a:t>W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adjacency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endParaRPr kumimoji="1" lang="en-US" altLang="zh-CN" dirty="0"/>
              </a:p>
              <a:p>
                <a:r>
                  <a:rPr kumimoji="1" lang="en-US" altLang="zh-CN" dirty="0"/>
                  <a:t>M</a:t>
                </a:r>
                <a:r>
                  <a:rPr kumimoji="1" lang="en-US" altLang="zh-Hans" dirty="0"/>
                  <a:t>inimize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1" lang="en-US" altLang="zh-Han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𝐿𝑌</m:t>
                        </m:r>
                      </m:e>
                    </m:d>
                  </m:oMath>
                </a14:m>
                <a:endParaRPr kumimoji="1" lang="en-US" altLang="zh-Hans" b="0" dirty="0"/>
              </a:p>
              <a:p>
                <a:pPr lvl="1"/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constraint:</a:t>
                </a:r>
                <a:r>
                  <a:rPr kumimoji="1" lang="zh-Hans" altLang="en-US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𝐷𝑌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Hans" b="0" dirty="0"/>
                  <a:t>Diagonal</a:t>
                </a:r>
                <a:r>
                  <a:rPr kumimoji="1" lang="zh-Hans" altLang="en-US" b="0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Laplacian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</a:p>
              <a:p>
                <a:r>
                  <a:rPr kumimoji="1" lang="en-US" altLang="zh-Hans" dirty="0"/>
                  <a:t>Lagrange multiplier method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𝐿𝑌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𝐷𝑌</m:t>
                    </m:r>
                    <m:r>
                      <m:rPr>
                        <m:sty m:val="p"/>
                      </m:rPr>
                      <a:rPr kumimoji="1" lang="el-GR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kumimoji="1" lang="en-US" altLang="zh-Hans" dirty="0"/>
              </a:p>
              <a:p>
                <a:r>
                  <a:rPr kumimoji="1" lang="en-US" altLang="zh-Hans" dirty="0"/>
                  <a:t>Take</a:t>
                </a:r>
                <a:r>
                  <a:rPr kumimoji="1" lang="en" altLang="zh-CN" dirty="0"/>
                  <a:t> the eigenvectors corresponding to the d smallest eigenvalues of the normalized Laplacian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" altLang="zh-CN" sz="1400" dirty="0">
                    <a:hlinkClick r:id="rId3"/>
                  </a:rPr>
                  <a:t>https://blog.csdn.net/qrlhl/article/details/78066994</a:t>
                </a:r>
                <a:r>
                  <a:rPr kumimoji="1" lang="zh-Hans" altLang="en-US" sz="1400" dirty="0"/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4FC5230-69B7-7541-9E01-95C0B2E7F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0FA3FE2-B758-BA4D-866E-A78DC07E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Lap</a:t>
            </a:r>
            <a:r>
              <a:rPr kumimoji="1" lang="en-US" altLang="zh-Hans" dirty="0"/>
              <a:t>lacian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Eigenmaps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34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A3E1E54-09EC-FF4F-835F-BDB6149BF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Factorize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adjacency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</a:t>
                </a:r>
                <a:endParaRPr kumimoji="1" lang="en-US" altLang="zh-CN" dirty="0"/>
              </a:p>
              <a:p>
                <a:r>
                  <a:rPr kumimoji="1" lang="en-US" altLang="zh-CN" dirty="0"/>
                  <a:t>M</a:t>
                </a:r>
                <a:r>
                  <a:rPr kumimoji="1" lang="en-US" altLang="zh-Hans" dirty="0"/>
                  <a:t>inimize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−&lt;</m:t>
                                </m:r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1" lang="en-US" altLang="zh-Hans" b="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regularization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coefficient</a:t>
                </a:r>
                <a:r>
                  <a:rPr kumimoji="1" lang="zh-Hans" altLang="en-US" dirty="0"/>
                  <a:t> </a:t>
                </a:r>
                <a:endParaRPr kumimoji="1" lang="en-US" altLang="zh-CN" dirty="0"/>
              </a:p>
              <a:p>
                <a:r>
                  <a:rPr kumimoji="1" lang="en-US" altLang="zh-Hans" dirty="0"/>
                  <a:t>Stochastic gradient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descent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A3E1E54-09EC-FF4F-835F-BDB6149BF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B9325EE-33EE-1F41-A4DE-521FB38B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</a:t>
            </a:r>
            <a:r>
              <a:rPr kumimoji="1" lang="en-US" altLang="zh-Hans" dirty="0"/>
              <a:t>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Factorization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59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</a:t>
                </a:r>
                <a:r>
                  <a:rPr kumimoji="1" lang="en-US" altLang="zh-Hans" dirty="0"/>
                  <a:t>apture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higher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order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graph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proximity</a:t>
                </a:r>
              </a:p>
              <a:p>
                <a:r>
                  <a:rPr kumimoji="1" lang="en-US" altLang="zh-Hans" dirty="0"/>
                  <a:t>Probability transition matrix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Hans" dirty="0"/>
                  <a:t>Diagonal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kumimoji="1" lang="zh-Hans" altLang="en-US" dirty="0"/>
                  <a:t> </a:t>
                </a:r>
                <a:endParaRPr kumimoji="1" lang="en-US" altLang="zh-Hans" dirty="0"/>
              </a:p>
              <a:p>
                <a:r>
                  <a:rPr kumimoji="1" lang="en-US" altLang="zh-Hans" dirty="0"/>
                  <a:t>K-step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probability transition matrix: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kumimoji="1" lang="en-US" altLang="zh-Han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9B421E1E-5E68-4043-917E-F480B81C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Gra</a:t>
            </a:r>
            <a:r>
              <a:rPr kumimoji="1" lang="en-US" altLang="zh-Hans" dirty="0" err="1"/>
              <a:t>Rep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57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Let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Hans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Han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𝑆𝑉𝐷</m:t>
                    </m:r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Hans" i="1" dirty="0"/>
              </a:p>
              <a:p>
                <a:r>
                  <a:rPr kumimoji="1" lang="en-US" altLang="zh-Hans" dirty="0"/>
                  <a:t>Minimize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Han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Han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Han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Han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zh-Hans" dirty="0"/>
              </a:p>
              <a:p>
                <a:r>
                  <a:rPr kumimoji="1" lang="en-US" altLang="zh-Hans" b="0" dirty="0"/>
                  <a:t>Concatenate:</a:t>
                </a:r>
                <a:r>
                  <a:rPr kumimoji="1" lang="zh-Hans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Han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9B421E1E-5E68-4043-917E-F480B81C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Gra</a:t>
            </a:r>
            <a:r>
              <a:rPr kumimoji="1" lang="en-US" altLang="zh-Hans" dirty="0" err="1"/>
              <a:t>Rep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37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Skip-gram: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special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case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 err="1"/>
                  <a:t>GraRep</a:t>
                </a:r>
                <a:endParaRPr kumimoji="1" lang="en-US" altLang="zh-Hans" dirty="0"/>
              </a:p>
              <a:p>
                <a:r>
                  <a:rPr kumimoji="1" lang="en-US" altLang="zh-Hans" dirty="0"/>
                  <a:t>HOPE: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change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</a:t>
                </a:r>
                <a:r>
                  <a:rPr kumimoji="1" lang="zh-Hans" altLang="en-US" dirty="0"/>
                  <a:t> </a:t>
                </a:r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General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similarity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</a:p>
              <a:p>
                <a:r>
                  <a:rPr kumimoji="1" lang="en-US" altLang="zh-Hans" dirty="0"/>
                  <a:t>SVD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obtain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7E95CD-729E-454A-8ECF-5FE7735E6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9B421E1E-5E68-4043-917E-F480B81C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Gra</a:t>
            </a:r>
            <a:r>
              <a:rPr kumimoji="1" lang="en-US" altLang="zh-Hans" dirty="0" err="1"/>
              <a:t>Rep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&amp;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HOPE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9E00A-FDD8-ED48-9693-B9592B6F1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Factorization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r>
              <a:rPr kumimoji="1" lang="en-US" altLang="zh-Hans" dirty="0"/>
              <a:t>Random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walk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</a:p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Deep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learning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105630-661B-2D43-94F2-677D0A34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Approaches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03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A52E551-F155-8342-BC10-F573B026D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Ra</a:t>
                </a:r>
                <a:r>
                  <a:rPr kumimoji="1" lang="en-US" altLang="zh-Hans" dirty="0"/>
                  <a:t>ndom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walk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rooted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vertex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S</a:t>
                </a:r>
                <a:r>
                  <a:rPr kumimoji="1" lang="en-US" altLang="zh-Hans" dirty="0"/>
                  <a:t>tochastic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process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with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random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variables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,…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CN" dirty="0"/>
                  <a:t>is a vertex chosen at random from the neighbors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of vertex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A52E551-F155-8342-BC10-F573B026D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8BE55DA-B88B-5A46-9B90-75DB8D53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en-US" altLang="zh-Hans" dirty="0"/>
              <a:t>andom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Walk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63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502CCD1-D7C1-DB4C-8B6E-888ECD7DB3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Random</a:t>
                </a:r>
                <a:r>
                  <a:rPr kumimoji="1" lang="en" altLang="zh-CN" dirty="0"/>
                  <a:t> walk generator </a:t>
                </a:r>
              </a:p>
              <a:p>
                <a:pPr lvl="1"/>
                <a:r>
                  <a:rPr kumimoji="1" lang="en-US" altLang="zh-Hans" dirty="0"/>
                  <a:t>Takes</a:t>
                </a:r>
                <a:r>
                  <a:rPr kumimoji="1" lang="en" altLang="zh-CN" dirty="0"/>
                  <a:t> a graph G and samples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uniformly a random vertex 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as the root of the random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walk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kumimoji="1" lang="en" altLang="zh-CN" dirty="0"/>
              </a:p>
              <a:p>
                <a:pPr lvl="1"/>
                <a:r>
                  <a:rPr kumimoji="1" lang="en-US" altLang="zh-Hans" dirty="0"/>
                  <a:t>Sample</a:t>
                </a:r>
                <a:r>
                  <a:rPr kumimoji="1" lang="en" altLang="zh-CN" dirty="0"/>
                  <a:t> uniformly from the neighbors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of the last vertex visited</a:t>
                </a:r>
                <a:r>
                  <a:rPr kumimoji="1" lang="en-US" altLang="zh-Hans" dirty="0"/>
                  <a:t>,</a:t>
                </a:r>
                <a:r>
                  <a:rPr kumimoji="1" lang="en" altLang="zh-CN" dirty="0"/>
                  <a:t> until the maximum length (t)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reached.</a:t>
                </a:r>
              </a:p>
              <a:p>
                <a:r>
                  <a:rPr kumimoji="1" lang="en-US" altLang="zh-Hans" dirty="0"/>
                  <a:t>Update</a:t>
                </a:r>
                <a:r>
                  <a:rPr kumimoji="1" lang="en" altLang="zh-CN" dirty="0"/>
                  <a:t> procedure</a:t>
                </a:r>
              </a:p>
              <a:p>
                <a:pPr lvl="1"/>
                <a:r>
                  <a:rPr kumimoji="1" lang="en-US" altLang="zh-Hans" dirty="0"/>
                  <a:t>Skip-Gram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Min</a:t>
                </a:r>
                <a:r>
                  <a:rPr kumimoji="1" lang="en-US" altLang="zh-Hans" dirty="0"/>
                  <a:t>imize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kumimoji="1" lang="zh-Hans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({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kumimoji="1" lang="zh-Hans" alt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}|</m:t>
                            </m:r>
                            <m:r>
                              <m:rPr>
                                <m:sty m:val="p"/>
                              </m:rPr>
                              <a:rPr kumimoji="1" lang="el-GR" altLang="zh-Han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1" lang="zh-CN" altLang="en-US" dirty="0"/>
              </a:p>
              <a:p>
                <a:pPr lvl="1"/>
                <a:r>
                  <a:rPr kumimoji="1" lang="en-US" altLang="zh-CN" dirty="0"/>
                  <a:t>R</a:t>
                </a:r>
                <a:r>
                  <a:rPr kumimoji="1" lang="en-US" altLang="zh-Hans" dirty="0"/>
                  <a:t>emove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order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constraint: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kumimoji="1" lang="zh-Han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Hans" b="0" i="0" smtClean="0"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l-GR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e>
                    </m:func>
                  </m:oMath>
                </a14:m>
                <a:endParaRPr kumimoji="1" lang="en-US" altLang="zh-CN" dirty="0"/>
              </a:p>
              <a:p>
                <a:r>
                  <a:rPr kumimoji="1" lang="en-US" altLang="zh-Hans" dirty="0"/>
                  <a:t>Stochastic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gradient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descent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502CCD1-D7C1-DB4C-8B6E-888ECD7DB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 r="-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7C60E23-F666-4C49-9B59-6B21A8A4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</a:t>
            </a:r>
            <a:r>
              <a:rPr kumimoji="1" lang="en-US" altLang="zh-Hans" dirty="0" err="1"/>
              <a:t>eepWalk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26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B3EE852-1313-2647-A707-AAC0FC340F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4"/>
                <a:ext cx="5381625" cy="5059363"/>
              </a:xfrm>
            </p:spPr>
            <p:txBody>
              <a:bodyPr/>
              <a:lstStyle/>
              <a:p>
                <a:r>
                  <a:rPr kumimoji="1" lang="en-US" altLang="zh-CN" dirty="0"/>
                  <a:t>H</a:t>
                </a:r>
                <a:r>
                  <a:rPr kumimoji="1" lang="en-US" altLang="zh-Hans" dirty="0"/>
                  <a:t>ierarchical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 err="1"/>
                  <a:t>Softmax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accelerate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from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Hans" dirty="0"/>
              </a:p>
              <a:p>
                <a:r>
                  <a:rPr kumimoji="1" lang="en-US" altLang="zh-Hans" dirty="0"/>
                  <a:t>Assign</a:t>
                </a:r>
                <a:r>
                  <a:rPr kumimoji="1" lang="zh-Hans" altLang="en-US" dirty="0"/>
                  <a:t> </a:t>
                </a:r>
                <a:r>
                  <a:rPr kumimoji="1" lang="en" altLang="zh-Hans" dirty="0"/>
                  <a:t>the vertices to the</a:t>
                </a:r>
                <a:r>
                  <a:rPr kumimoji="1" lang="zh-Hans" altLang="en-US" dirty="0"/>
                  <a:t> </a:t>
                </a:r>
                <a:r>
                  <a:rPr kumimoji="1" lang="en" altLang="zh-Hans" dirty="0"/>
                  <a:t>leaves of a binary tree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M</a:t>
                </a:r>
                <a:r>
                  <a:rPr kumimoji="1" lang="en" altLang="zh-Hans" dirty="0" err="1"/>
                  <a:t>aximizing</a:t>
                </a:r>
                <a:r>
                  <a:rPr kumimoji="1" lang="en" altLang="zh-Hans" dirty="0"/>
                  <a:t> the probability of a specific path in the tree</a:t>
                </a:r>
              </a:p>
              <a:p>
                <a:pPr lvl="1"/>
                <a:r>
                  <a:rPr kumimoji="1" lang="en-US" altLang="zh-Hans" dirty="0"/>
                  <a:t>Huffman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coding</a:t>
                </a:r>
                <a:endParaRPr kumimoji="1" lang="en" altLang="zh-Hans" dirty="0"/>
              </a:p>
              <a:p>
                <a:r>
                  <a:rPr kumimoji="1" lang="en-US" altLang="zh-Hans" dirty="0"/>
                  <a:t>Path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vertex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zh-Hans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kumimoji="1" lang="zh-Han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func>
                          <m:funcPr>
                            <m:ctrlPr>
                              <a:rPr kumimoji="1" lang="zh-Han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⌈</m:t>
                            </m:r>
                            <m:r>
                              <m:rPr>
                                <m:sty m:val="p"/>
                              </m:rPr>
                              <a:rPr kumimoji="1" lang="en-US" altLang="zh-Han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⌉</m:t>
                        </m:r>
                      </m:sub>
                    </m:sSub>
                  </m:oMath>
                </a14:m>
                <a:endParaRPr kumimoji="1" lang="en-US" altLang="zh-Han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l-GR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nary>
                      <m:naryPr>
                        <m:chr m:val="∏"/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func>
                          <m:funcPr>
                            <m:ctrlPr>
                              <a:rPr kumimoji="1" lang="zh-Hans" alt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altLang="zh-Hans" i="1" dirty="0">
                                <a:latin typeface="Cambria Math" panose="02040503050406030204" pitchFamily="18" charset="0"/>
                              </a:rPr>
                              <m:t>⌈</m:t>
                            </m:r>
                            <m:r>
                              <m:rPr>
                                <m:sty m:val="p"/>
                              </m:rPr>
                              <a:rPr kumimoji="1" lang="en-US" altLang="zh-Han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kumimoji="1" lang="en-US" altLang="zh-Hans" i="1" dirty="0">
                            <a:latin typeface="Cambria Math" panose="02040503050406030204" pitchFamily="18" charset="0"/>
                          </a:rPr>
                          <m:t>⌉</m:t>
                        </m:r>
                      </m:sup>
                      <m:e>
                        <m:func>
                          <m:funcPr>
                            <m:ctrlPr>
                              <a:rPr kumimoji="1" lang="zh-Han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Hans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l-GR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1" lang="el-GR" altLang="zh-Han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Ψ</m:t>
                                </m:r>
                                <m:d>
                                  <m:d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kumimoji="1" lang="en-US" altLang="zh-Han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kumimoji="1" lang="en-US" altLang="zh-Han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: representation assigned to tree node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dirty="0"/>
                  <a:t>’s paren</a:t>
                </a:r>
                <a:r>
                  <a:rPr kumimoji="1" lang="en-US" altLang="zh-Hans" dirty="0"/>
                  <a:t>t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B3EE852-1313-2647-A707-AAC0FC340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4"/>
                <a:ext cx="5381625" cy="5059363"/>
              </a:xfrm>
              <a:blipFill>
                <a:blip r:embed="rId3"/>
                <a:stretch>
                  <a:fillRect t="-1005" b="-9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530702F-3A07-2A41-B45A-9ECB7063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</a:t>
            </a:r>
            <a:r>
              <a:rPr kumimoji="1" lang="en-US" altLang="zh-Hans" dirty="0" err="1"/>
              <a:t>eepWalk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0C107-1A70-8F49-8719-A291FA38A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2244729"/>
            <a:ext cx="3410923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0B5B63F-8489-3B4E-A5A0-D9A74EC0B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4" y="1066800"/>
            <a:ext cx="6900211" cy="50593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B7EE43E-95B7-A441-8D29-7C97056A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Deep</a:t>
            </a:r>
            <a:r>
              <a:rPr kumimoji="1" lang="en-US" altLang="zh-Hans" dirty="0" err="1"/>
              <a:t>Walk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7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36B30-40C7-274B-87C3-40E0CA59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Hans" dirty="0"/>
              <a:t>Modeling the interactions between entities</a:t>
            </a:r>
          </a:p>
          <a:p>
            <a:r>
              <a:rPr kumimoji="1" lang="en-US" altLang="zh-Hans" dirty="0"/>
              <a:t>Tasks:</a:t>
            </a:r>
          </a:p>
          <a:p>
            <a:pPr lvl="1"/>
            <a:r>
              <a:rPr kumimoji="1" lang="en-US" altLang="zh-Hans" dirty="0"/>
              <a:t>Node classification</a:t>
            </a:r>
          </a:p>
          <a:p>
            <a:pPr lvl="1"/>
            <a:r>
              <a:rPr kumimoji="1" lang="en-US" altLang="zh-Hans" dirty="0"/>
              <a:t>Link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Prediction: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Predicting missing links or links that are likely to occur in the future</a:t>
            </a:r>
          </a:p>
          <a:p>
            <a:pPr lvl="1"/>
            <a:r>
              <a:rPr kumimoji="1" lang="en-US" altLang="zh-Hans" dirty="0"/>
              <a:t>Clustering: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Find subsets of similar nodes and group them together</a:t>
            </a:r>
          </a:p>
          <a:p>
            <a:pPr lvl="1"/>
            <a:r>
              <a:rPr kumimoji="1" lang="en-US" altLang="zh-Hans" dirty="0"/>
              <a:t>Visualization</a:t>
            </a:r>
          </a:p>
          <a:p>
            <a:r>
              <a:rPr kumimoji="1" lang="en-US" altLang="zh-Hans" dirty="0"/>
              <a:t>Operation:</a:t>
            </a:r>
          </a:p>
          <a:p>
            <a:pPr lvl="1"/>
            <a:r>
              <a:rPr kumimoji="1" lang="en-US" altLang="zh-Hans" dirty="0"/>
              <a:t>On the original graph adjacency matrix</a:t>
            </a:r>
          </a:p>
          <a:p>
            <a:pPr lvl="1"/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derived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vector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space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33B740-C532-2646-855C-F265F965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Analysis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80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AAF1B2-3C89-EC4B-96F5-C4527570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94643"/>
            <a:ext cx="7467600" cy="26035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E4F9FB5-6B3F-004A-8B49-4C00FBCD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</a:t>
            </a:r>
            <a:r>
              <a:rPr kumimoji="1" lang="en-US" altLang="zh-Hans" dirty="0" err="1"/>
              <a:t>eepWalk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86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DB315B5-93CF-C345-A72D-977755FE7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Biased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(second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order)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random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walk:</a:t>
                </a:r>
              </a:p>
              <a:p>
                <a:r>
                  <a:rPr kumimoji="1" lang="en-US" altLang="zh-Hans" b="0" dirty="0"/>
                  <a:t>In</a:t>
                </a:r>
                <a:r>
                  <a:rPr kumimoji="1" lang="zh-Hans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Hans" dirty="0"/>
                  <a:t>:</a:t>
                </a:r>
              </a:p>
              <a:p>
                <a:r>
                  <a:rPr kumimoji="1" lang="en-US" altLang="zh-Hans" dirty="0"/>
                  <a:t>Transition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probability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(unnormalized)</a:t>
                </a:r>
                <a:r>
                  <a:rPr kumimoji="1" lang="zh-Hans" altLang="en-US" dirty="0"/>
                  <a:t> </a:t>
                </a:r>
                <a:endParaRPr kumimoji="1" lang="en-US" altLang="zh-Han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Han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Hans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zh-Hans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kumimoji="1" lang="zh-Hans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Han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kumimoji="1" lang="en-US" altLang="zh-Hans" dirty="0"/>
                  <a:t>:</a:t>
                </a:r>
                <a:r>
                  <a:rPr lang="en" altLang="zh-CN" dirty="0"/>
                  <a:t> shortest path distance between nodes t and x </a:t>
                </a:r>
              </a:p>
              <a:p>
                <a:r>
                  <a:rPr kumimoji="1" lang="en-US" altLang="zh-Hans" dirty="0" err="1"/>
                  <a:t>p,q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return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parameter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&amp;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in-out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parameter</a:t>
                </a:r>
              </a:p>
              <a:p>
                <a:r>
                  <a:rPr kumimoji="1" lang="en-US" altLang="zh-Hans" dirty="0"/>
                  <a:t>Tradeoff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(Interpolate)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between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DFS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and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BFS</a:t>
                </a:r>
              </a:p>
              <a:p>
                <a:pPr lvl="1"/>
                <a:r>
                  <a:rPr kumimoji="1" lang="en-US" altLang="zh-Hans" dirty="0"/>
                  <a:t>q&gt;1: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more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BFS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(biased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closer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nodes)</a:t>
                </a:r>
              </a:p>
              <a:p>
                <a:pPr lvl="1"/>
                <a:r>
                  <a:rPr kumimoji="1" lang="en-US" altLang="zh-Hans" dirty="0"/>
                  <a:t>q&lt;1: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more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DFS;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DB315B5-93CF-C345-A72D-977755FE7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05" b="-4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C422F675-4956-D242-81F8-A002700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Node</a:t>
            </a:r>
            <a:r>
              <a:rPr kumimoji="1" lang="en-US" altLang="zh-Hans" dirty="0"/>
              <a:t>2Vec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28799F-B9A5-1E44-B8CC-DE5D091A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4" y="1254922"/>
            <a:ext cx="3374606" cy="23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4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E1C57B8-233F-0741-99D2-030BB493C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4"/>
                <a:ext cx="3391437" cy="5059363"/>
              </a:xfrm>
            </p:spPr>
            <p:txBody>
              <a:bodyPr/>
              <a:lstStyle/>
              <a:p>
                <a:r>
                  <a:rPr kumimoji="1" lang="en-US" altLang="zh-Hans" dirty="0"/>
                  <a:t>SGD</a:t>
                </a:r>
              </a:p>
              <a:p>
                <a:r>
                  <a:rPr kumimoji="1" lang="en-US" altLang="zh-CN" dirty="0"/>
                  <a:t>N</a:t>
                </a:r>
                <a:r>
                  <a:rPr kumimoji="1" lang="en-US" altLang="zh-Hans" dirty="0"/>
                  <a:t>egative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Sampling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zh-Hans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l-GR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1" lang="el-GR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Han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l-GR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Han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Han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Han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sup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kumimoji="1" lang="el-GR" altLang="zh-Han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  <m:d>
                                      <m:d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kumimoji="1" lang="en-US" altLang="zh-Hans" b="0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E1C57B8-233F-0741-99D2-030BB493C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4"/>
                <a:ext cx="3391437" cy="5059363"/>
              </a:xfrm>
              <a:blipFill>
                <a:blip r:embed="rId3"/>
                <a:stretch>
                  <a:fillRect l="-1873"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F1CB49D-7AEE-DA45-A162-8EDDF66E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ode2Vec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EE3988-F3FE-1443-BE47-C8EA24B32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09" y="1091412"/>
            <a:ext cx="5424065" cy="50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0BBC640-7DF4-6B4A-A469-4F1806E4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Hans" dirty="0"/>
              <a:t>rade-off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between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DFS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BFS</a:t>
            </a:r>
          </a:p>
          <a:p>
            <a:r>
              <a:rPr kumimoji="1" lang="en-US" altLang="zh-Hans" dirty="0"/>
              <a:t>Community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structure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structural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equivalence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between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nodes</a:t>
            </a:r>
          </a:p>
          <a:p>
            <a:r>
              <a:rPr kumimoji="1" lang="en-US" altLang="zh-Hans" dirty="0"/>
              <a:t>Higher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quality,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informative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embeddings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A4B3A1-DC64-8049-A153-CCBBE76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ode2Vec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17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3E374F5-46DD-F348-B7FE-2D4CD0C19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 err="1"/>
              <a:t>DeepWalk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node2vec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initialize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randomly</a:t>
            </a:r>
          </a:p>
          <a:p>
            <a:r>
              <a:rPr kumimoji="1" lang="en-US" altLang="zh-Hans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coarsening:</a:t>
            </a:r>
          </a:p>
          <a:p>
            <a:pPr lvl="1"/>
            <a:r>
              <a:rPr kumimoji="1" lang="en-US" altLang="zh-Hans" dirty="0"/>
              <a:t>Collapse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related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together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“</a:t>
            </a:r>
            <a:r>
              <a:rPr kumimoji="1" lang="en-US" altLang="zh-Hans" dirty="0" err="1"/>
              <a:t>supernodes</a:t>
            </a:r>
            <a:r>
              <a:rPr kumimoji="1" lang="en-US" altLang="zh-Hans" dirty="0"/>
              <a:t>”</a:t>
            </a:r>
          </a:p>
          <a:p>
            <a:r>
              <a:rPr kumimoji="1" lang="en" altLang="zh-CN" dirty="0"/>
              <a:t>Generates</a:t>
            </a:r>
            <a:r>
              <a:rPr kumimoji="1" lang="zh-Hans" altLang="en-US" dirty="0"/>
              <a:t> </a:t>
            </a:r>
            <a:r>
              <a:rPr kumimoji="1" lang="en" altLang="zh-CN" dirty="0"/>
              <a:t>embedding of the coarsest graph</a:t>
            </a:r>
          </a:p>
          <a:p>
            <a:r>
              <a:rPr kumimoji="1" lang="en" altLang="zh-CN" dirty="0"/>
              <a:t>Initializes</a:t>
            </a:r>
            <a:r>
              <a:rPr kumimoji="1" lang="zh-Hans" altLang="en-US" dirty="0"/>
              <a:t> </a:t>
            </a:r>
            <a:r>
              <a:rPr kumimoji="1" lang="en" altLang="zh-CN" dirty="0"/>
              <a:t>the node embeddings of the refined graph with the learned embedding</a:t>
            </a:r>
          </a:p>
          <a:p>
            <a:r>
              <a:rPr kumimoji="1" lang="en" altLang="zh-CN" dirty="0"/>
              <a:t>Propagates</a:t>
            </a:r>
            <a:r>
              <a:rPr kumimoji="1" lang="zh-Hans" altLang="en-US" dirty="0"/>
              <a:t> </a:t>
            </a:r>
            <a:r>
              <a:rPr kumimoji="1" lang="en" altLang="zh-CN" dirty="0"/>
              <a:t>such embeddings through the hierarchy to obtain the embeddings of the original graph</a:t>
            </a:r>
          </a:p>
          <a:p>
            <a:pPr lvl="1"/>
            <a:r>
              <a:rPr kumimoji="1" lang="en-US" altLang="zh-CN" dirty="0"/>
              <a:t>U</a:t>
            </a:r>
            <a:r>
              <a:rPr kumimoji="1" lang="en-US" altLang="zh-Hans" dirty="0"/>
              <a:t>se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DeepWalk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node2vec,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etc.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E0D3834-BEC8-EC41-AFBC-8CF9396B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Hierarchical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Learning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0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F8238F0-16FF-794F-B131-028D5422E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Combines two objectives that optimize first-order and second-order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proximity respectively</a:t>
                </a:r>
              </a:p>
              <a:p>
                <a:r>
                  <a:rPr kumimoji="1" lang="en" altLang="zh-CN" dirty="0"/>
                  <a:t>Defines two joint probability distributions for each pair of vertices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endParaRPr kumimoji="1" lang="en-US" altLang="zh-Hans" dirty="0"/>
              </a:p>
              <a:p>
                <a:r>
                  <a:rPr kumimoji="1" lang="en" altLang="zh-CN" dirty="0"/>
                  <a:t>Adjacency matrix </a:t>
                </a:r>
                <a:r>
                  <a:rPr kumimoji="1" lang="en-US" altLang="zh-Hans" dirty="0"/>
                  <a:t>&amp;</a:t>
                </a:r>
                <a:r>
                  <a:rPr kumimoji="1" lang="zh-Hans" altLang="en-US" dirty="0"/>
                  <a:t> </a:t>
                </a:r>
                <a:r>
                  <a:rPr kumimoji="1" lang="en" altLang="zh-CN" dirty="0"/>
                  <a:t>embedding</a:t>
                </a:r>
              </a:p>
              <a:p>
                <a:r>
                  <a:rPr kumimoji="1" lang="en" altLang="zh-CN" dirty="0"/>
                  <a:t>Minimize the KL divergence of these two distributions</a:t>
                </a:r>
              </a:p>
              <a:p>
                <a:r>
                  <a:rPr kumimoji="1" lang="en-US" altLang="zh-Hans" dirty="0"/>
                  <a:t>First-order: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−&lt;</m:t>
                                </m:r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kumimoji="1" lang="en-US" altLang="zh-Han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1" lang="en-US" altLang="zh-Han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kumimoji="1" lang="zh-Han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kumimoji="1" lang="en-US" altLang="zh-Hans" b="0" dirty="0"/>
              </a:p>
              <a:p>
                <a:endParaRPr kumimoji="1" lang="en-US" altLang="zh-Hans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F8238F0-16FF-794F-B131-028D5422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05" b="-14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3080A33-B32D-0844-B0F3-C62A5F58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LINE: Large-scale Information Network Embedding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84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BF12CB-A1BC-DC4E-B505-EE51773C5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</a:t>
                </a:r>
                <a:r>
                  <a:rPr kumimoji="1" lang="en-US" altLang="zh-Hans" dirty="0"/>
                  <a:t>econd-order: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1" lang="en-US" altLang="zh-Han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Han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Han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  <m:d>
                              <m:dPr>
                                <m:ctrlPr>
                                  <a:rPr kumimoji="1" lang="en-US" altLang="zh-Han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zh-Hans" i="1" dirty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Han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Han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Han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kumimoji="1" lang="en-US" altLang="zh-Han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Hans" b="0" i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func>
                          <m:funcPr>
                            <m:ctrlPr>
                              <a:rPr kumimoji="1" lang="zh-Han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Han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kumimoji="1" lang="en-US" altLang="zh-Hans" dirty="0"/>
              </a:p>
              <a:p>
                <a:r>
                  <a:rPr kumimoji="1" lang="en-US" altLang="zh-Hans" dirty="0"/>
                  <a:t>Jointly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train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the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two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objective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functions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BF12CB-A1BC-DC4E-B505-EE51773C5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63F165A-57C7-A54C-B683-7A63F19D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LINE: Large-scale Information Network Embedding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23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A9473D1-B237-AE4B-B404-477691195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r="9335"/>
          <a:stretch/>
        </p:blipFill>
        <p:spPr>
          <a:xfrm>
            <a:off x="449339" y="1483162"/>
            <a:ext cx="8016722" cy="3294901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C502581-13AC-744B-BB79-6D5FE669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An encoder-decoder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006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502581-13AC-744B-BB79-6D5FE669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An encoder-decoder perspective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3D9B736-D2A5-534B-B6AF-D3BEFCF1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01784"/>
            <a:ext cx="8382000" cy="2513633"/>
          </a:xfrm>
        </p:spPr>
      </p:pic>
    </p:spTree>
    <p:extLst>
      <p:ext uri="{BB962C8B-B14F-4D97-AF65-F5344CB8AC3E}">
        <p14:creationId xmlns:p14="http://schemas.microsoft.com/office/powerpoint/2010/main" val="265869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502581-13AC-744B-BB79-6D5FE669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An encoder-decoder perspective</a:t>
            </a:r>
            <a:endParaRPr kumimoji="1"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103A6F3-59A6-7643-A811-447C6265C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82316"/>
            <a:ext cx="8382000" cy="2482864"/>
          </a:xfrm>
        </p:spPr>
      </p:pic>
    </p:spTree>
    <p:extLst>
      <p:ext uri="{BB962C8B-B14F-4D97-AF65-F5344CB8AC3E}">
        <p14:creationId xmlns:p14="http://schemas.microsoft.com/office/powerpoint/2010/main" val="389756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04E6B-2320-174B-9BBE-42CCDA1E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Choice of property</a:t>
            </a:r>
          </a:p>
          <a:p>
            <a:pPr lvl="1"/>
            <a:r>
              <a:rPr kumimoji="1" lang="en-US" altLang="zh-Hans" dirty="0"/>
              <a:t>Choosing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 property of the graph which the embedding should preserve</a:t>
            </a:r>
          </a:p>
          <a:p>
            <a:r>
              <a:rPr kumimoji="1" lang="en-US" altLang="zh-Hans" dirty="0"/>
              <a:t>Scalability</a:t>
            </a:r>
          </a:p>
          <a:p>
            <a:pPr lvl="1"/>
            <a:r>
              <a:rPr kumimoji="1" lang="en-US" altLang="zh-Hans" dirty="0"/>
              <a:t>Most real networks are large and contain millions of nodes and edges</a:t>
            </a:r>
          </a:p>
          <a:p>
            <a:r>
              <a:rPr kumimoji="1" lang="en-US" altLang="zh-Hans" dirty="0"/>
              <a:t>Dimensionality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</a:p>
          <a:p>
            <a:pPr lvl="1"/>
            <a:r>
              <a:rPr kumimoji="1" lang="en-US" altLang="zh-Hans" dirty="0"/>
              <a:t>higher number of dimensions may increase the reconstruction precision but will have high time and space complexity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80866A-76FE-D141-AF19-B5538708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Challenges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110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4C396AC-A450-204D-B877-4EA4EDC4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No parameters are shared between</a:t>
            </a:r>
            <a:r>
              <a:rPr kumimoji="1" lang="en-US" altLang="zh-Hans" dirty="0"/>
              <a:t>:</a:t>
            </a:r>
            <a:r>
              <a:rPr kumimoji="1" lang="en" altLang="zh-CN" dirty="0"/>
              <a:t>  inefficient</a:t>
            </a:r>
          </a:p>
          <a:p>
            <a:pPr lvl="1"/>
            <a:r>
              <a:rPr kumimoji="1" lang="en" altLang="zh-CN" dirty="0"/>
              <a:t>parameter sharing can act as a regularization</a:t>
            </a:r>
          </a:p>
          <a:p>
            <a:pPr lvl="1"/>
            <a:r>
              <a:rPr kumimoji="1" lang="en" altLang="zh-CN" dirty="0"/>
              <a:t>the number of parameters necessarily grows as O(|V|)</a:t>
            </a:r>
          </a:p>
          <a:p>
            <a:r>
              <a:rPr kumimoji="1" lang="en" altLang="zh-CN" dirty="0"/>
              <a:t>Fails to leverage node attributes during encoding</a:t>
            </a:r>
          </a:p>
          <a:p>
            <a:pPr lvl="1"/>
            <a:r>
              <a:rPr kumimoji="1" lang="en" altLang="zh-CN" dirty="0"/>
              <a:t>e.g., user profiles on a social network</a:t>
            </a:r>
            <a:r>
              <a:rPr kumimoji="1" lang="en-US" altLang="zh-Hans" dirty="0"/>
              <a:t>,</a:t>
            </a:r>
            <a:r>
              <a:rPr kumimoji="1" lang="en" altLang="zh-CN" dirty="0"/>
              <a:t> node’s position and role</a:t>
            </a:r>
          </a:p>
          <a:p>
            <a:r>
              <a:rPr kumimoji="1" lang="en" altLang="zh-CN" dirty="0"/>
              <a:t>Can only generate embeddings for nodes that were present during the training phase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821AF3-443C-1842-BCC1-A8C934FE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</a:t>
            </a:r>
            <a:r>
              <a:rPr kumimoji="1" lang="en-US" altLang="zh-Hans" dirty="0"/>
              <a:t>rawbacks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Direct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Encoding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Approaches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1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9E00A-FDD8-ED48-9693-B9592B6F1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Factorization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Random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walk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r>
              <a:rPr kumimoji="1" lang="en-US" altLang="zh-Hans" dirty="0"/>
              <a:t>Deep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learning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105630-661B-2D43-94F2-677D0A34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Approaches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344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AD32EF8-EB6B-F046-95C7-9FF091CE3D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U</a:t>
                </a:r>
                <a:r>
                  <a:rPr kumimoji="1" lang="en-US" altLang="zh-Hans" dirty="0"/>
                  <a:t>se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autoencoders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compress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information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about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node’s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neighborhood</a:t>
                </a:r>
              </a:p>
              <a:p>
                <a:r>
                  <a:rPr kumimoji="1" lang="en-US" altLang="zh-Hans" dirty="0"/>
                  <a:t>Each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associated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with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neighborhood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vector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kumimoji="1" lang="en-US" altLang="zh-Hans" b="0" dirty="0"/>
              </a:p>
              <a:p>
                <a:pPr lvl="1"/>
                <a:r>
                  <a:rPr kumimoji="1" lang="en-US" altLang="zh-Hans" dirty="0"/>
                  <a:t>Corresponds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to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Hans" dirty="0"/>
                  <a:t>’s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row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the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(pairwise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proximities)</a:t>
                </a: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AD32EF8-EB6B-F046-95C7-9FF091CE3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35AE189-D1D4-A449-A1B7-CCC126F5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eighborhood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Autoencoder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9BF80E-DFD6-9942-90F8-AF1870C1F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/>
          <a:stretch/>
        </p:blipFill>
        <p:spPr>
          <a:xfrm>
            <a:off x="0" y="2756078"/>
            <a:ext cx="9144000" cy="32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9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F7F7647-28BE-844A-920D-A987DE989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/>
                  <a:t>Structural Deep Network Embeddings (SDNE)</a:t>
                </a:r>
              </a:p>
              <a:p>
                <a:pPr lvl="1"/>
                <a:r>
                  <a:rPr kumimoji="1" lang="en-US" altLang="zh-Hans" dirty="0"/>
                  <a:t>S: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adjacency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endParaRPr kumimoji="1" lang="en" altLang="zh-CN" dirty="0"/>
              </a:p>
              <a:p>
                <a:r>
                  <a:rPr kumimoji="1" lang="en" altLang="zh-CN" dirty="0"/>
                  <a:t>Deep Neural Graph Representations (DNGR) </a:t>
                </a:r>
              </a:p>
              <a:p>
                <a:pPr lvl="1"/>
                <a:r>
                  <a:rPr kumimoji="1" lang="en-US" altLang="zh-Hans" dirty="0"/>
                  <a:t>S: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pointwise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mutual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information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two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co-occurring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random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walks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𝑃𝑀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d>
                              <m:d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)#(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kumimoji="1" lang="en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/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1" lang="en" altLang="zh-CN" dirty="0"/>
              </a:p>
              <a:p>
                <a:pPr lvl="1"/>
                <a:r>
                  <a:rPr kumimoji="1" lang="en-US" altLang="zh-Hans" dirty="0"/>
                  <a:t>PPMI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𝑃𝑀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Han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0)</m:t>
                        </m:r>
                      </m:e>
                    </m:func>
                  </m:oMath>
                </a14:m>
                <a:endParaRPr kumimoji="1" lang="en" altLang="zh-CN" dirty="0"/>
              </a:p>
              <a:p>
                <a:r>
                  <a:rPr kumimoji="1" lang="en-US" altLang="zh-CN" dirty="0"/>
                  <a:t>Min</a:t>
                </a:r>
                <a:r>
                  <a:rPr kumimoji="1" lang="en-US" altLang="zh-Hans" dirty="0"/>
                  <a:t>imize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𝐷𝐸𝐶</m:t>
                                </m:r>
                                <m:d>
                                  <m:d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F7F7647-28BE-844A-920D-A987DE989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05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83F1762-7277-2245-82E1-9AFE379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eighborhood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Autoencoder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787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7F7647-28BE-844A-920D-A987DE98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Incorporate structural information about a node’s local neighborhood directly into the encoder as a form of regularization</a:t>
            </a:r>
          </a:p>
          <a:p>
            <a:r>
              <a:rPr kumimoji="1" lang="en" altLang="zh-CN" dirty="0"/>
              <a:t>Limitations</a:t>
            </a:r>
            <a:endParaRPr kumimoji="1" lang="en-US" altLang="zh-CN" dirty="0"/>
          </a:p>
          <a:p>
            <a:pPr lvl="1"/>
            <a:r>
              <a:rPr kumimoji="1" lang="en" altLang="zh-CN" dirty="0"/>
              <a:t>Input dimension is fixed at |V</a:t>
            </a:r>
            <a:r>
              <a:rPr kumimoji="1" lang="en-US" altLang="zh-Hans" dirty="0"/>
              <a:t>|:</a:t>
            </a:r>
            <a:r>
              <a:rPr kumimoji="1" lang="en" altLang="zh-CN" dirty="0"/>
              <a:t> </a:t>
            </a:r>
          </a:p>
          <a:p>
            <a:pPr lvl="1"/>
            <a:r>
              <a:rPr kumimoji="1" lang="en" altLang="zh-CN" dirty="0"/>
              <a:t>The structure and size of the autoencoder is fixed</a:t>
            </a:r>
            <a:endParaRPr kumimoji="1" lang="en-US" altLang="zh-CN" dirty="0"/>
          </a:p>
          <a:p>
            <a:pPr lvl="2"/>
            <a:r>
              <a:rPr kumimoji="1" lang="en" altLang="zh-CN" dirty="0"/>
              <a:t>Cannot cope with evolving graphs, nor can they generalize across graph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3F1762-7277-2245-82E1-9AFE379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-US" altLang="zh-Hans" dirty="0"/>
              <a:t>eighborhood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Autoencoder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84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B0B889A-3AC1-D34A-983E-FAB15D44C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en-US" altLang="zh-Hans" dirty="0"/>
              <a:t>ely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node’s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local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neighborhood,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features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attributes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5E88E5-22FC-2046-9B76-7C661AD2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Nei</a:t>
            </a:r>
            <a:r>
              <a:rPr kumimoji="1" lang="en-US" altLang="zh-Hans" dirty="0"/>
              <a:t>ghborhood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Aggregation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7E247-5CED-B949-BD0D-B8AF1E67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30"/>
            <a:ext cx="9144000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8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90DFA4-AA65-0B4A-990E-2410B91A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B6512A-4B85-FB4A-B538-14C2293A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Nei</a:t>
            </a:r>
            <a:r>
              <a:rPr kumimoji="1" lang="en-US" altLang="zh-Hans" dirty="0"/>
              <a:t>ghborhood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Aggregation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8F984D49-26FA-6A43-8525-43EF1004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" y="1478928"/>
            <a:ext cx="8382000" cy="367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156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857663-7E02-7C41-AF12-57BD80E7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Hans" dirty="0"/>
              <a:t>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continued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054C1BE-D7A2-8F49-9A5D-E6DDE432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</a:t>
            </a:r>
            <a:r>
              <a:rPr kumimoji="1" lang="en-US" altLang="zh-Hans" dirty="0"/>
              <a:t>raph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Convolutional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08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A6FA7A-6119-3C4A-9183-C3F30CB13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5946"/>
            <a:ext cx="8382000" cy="372107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B9628D7-F126-964D-A330-DE63C7E9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Hans" dirty="0"/>
              <a:t>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9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413C8A-F016-8F4F-9EFF-7BE6CD69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en-US" altLang="zh-Hans" dirty="0"/>
              <a:t>xperiments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6F1161-1737-D542-9DA4-E321E9AE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6" y="1066800"/>
            <a:ext cx="7556508" cy="5059363"/>
          </a:xfrm>
        </p:spPr>
      </p:pic>
    </p:spTree>
    <p:extLst>
      <p:ext uri="{BB962C8B-B14F-4D97-AF65-F5344CB8AC3E}">
        <p14:creationId xmlns:p14="http://schemas.microsoft.com/office/powerpoint/2010/main" val="328275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6A392F-1239-674F-897B-8459D16A6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Graph</a:t>
                </a:r>
                <a14:m>
                  <m:oMath xmlns:m="http://schemas.openxmlformats.org/officeDocument/2006/math">
                    <m:r>
                      <a:rPr kumimoji="1" lang="zh-Hans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 </a:t>
                </a:r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vertices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Edges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kumimoji="1" lang="en-US" altLang="zh-Hans" dirty="0"/>
              </a:p>
              <a:p>
                <a:r>
                  <a:rPr kumimoji="1" lang="en-US" altLang="zh-Hans" dirty="0"/>
                  <a:t>Adjacency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non-negative weights associated with each edge: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Han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zh-Han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Hans" dirty="0"/>
                  <a:t>if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Han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Hans" b="0" dirty="0">
                    <a:latin typeface="Cambria Math" panose="02040503050406030204" pitchFamily="18" charset="0"/>
                  </a:rPr>
                  <a:t>and</a:t>
                </a:r>
                <a:r>
                  <a:rPr kumimoji="1" lang="zh-Han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connected</a:t>
                </a:r>
              </a:p>
              <a:p>
                <a:pPr lvl="1"/>
                <a:r>
                  <a:rPr kumimoji="1" lang="en-US" altLang="zh-Hans" dirty="0"/>
                  <a:t>Higher,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more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similar</a:t>
                </a:r>
              </a:p>
              <a:p>
                <a:pPr lvl="1"/>
                <a:r>
                  <a:rPr kumimoji="1" lang="en-US" altLang="zh-Hans" dirty="0"/>
                  <a:t>For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undirected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weighted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graphs: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kumimoji="1" lang="en-US" altLang="zh-Han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6A392F-1239-674F-897B-8459D16A6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54" r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204E40-A7CF-274C-B6E2-4229DEAA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Definitions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B0B80B-7EFA-644E-9C3C-CBFB210D17F3}"/>
              </a:ext>
            </a:extLst>
          </p:cNvPr>
          <p:cNvSpPr txBox="1"/>
          <p:nvPr/>
        </p:nvSpPr>
        <p:spPr>
          <a:xfrm>
            <a:off x="4230201" y="3086102"/>
            <a:ext cx="6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215710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09B6A8-1E16-B446-9E3A-5C7FD46B5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8230"/>
            <a:ext cx="8382000" cy="471650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CB64888C-58CA-0E42-A7C3-E76845B6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en-US" altLang="zh-Hans" dirty="0"/>
              <a:t>xperiments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937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2FB22E-E777-AD42-B85E-14D3D4949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7" y="1066800"/>
            <a:ext cx="7681185" cy="50593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8EA380C-8B97-A24C-84BE-2351A6EA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en-US" altLang="zh-Hans" dirty="0"/>
              <a:t>xperiments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338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65F608-AD73-9645-9A32-00E01B1E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4" y="1066800"/>
            <a:ext cx="7609412" cy="5059363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C168091-C5DA-5246-BE6B-42F01EC5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</a:t>
            </a:r>
            <a:r>
              <a:rPr kumimoji="1" lang="en-US" altLang="zh-Hans" dirty="0"/>
              <a:t>xperiments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29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E488B4-556B-3C40-ABD5-D0118B42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sz="1400" dirty="0"/>
              <a:t>Palash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Goyal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and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Emilio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Ferrara. Graph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Embedding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Techniques,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Applications,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and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Performance: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Survey</a:t>
            </a:r>
          </a:p>
          <a:p>
            <a:r>
              <a:rPr kumimoji="1" lang="en-US" altLang="zh-Hans" sz="1400" dirty="0"/>
              <a:t>William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L.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Hamilton,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Rex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Ying,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Jure</a:t>
            </a:r>
            <a:r>
              <a:rPr kumimoji="1" lang="zh-Hans" altLang="en-US" sz="1400" dirty="0"/>
              <a:t> </a:t>
            </a:r>
            <a:r>
              <a:rPr kumimoji="1" lang="en-US" altLang="zh-Hans" sz="1400" dirty="0" err="1"/>
              <a:t>Leskovec</a:t>
            </a:r>
            <a:r>
              <a:rPr kumimoji="1" lang="en-US" altLang="zh-Hans" sz="1400" dirty="0"/>
              <a:t>.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Representation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Learning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on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Graphs: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Methods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and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Applications</a:t>
            </a:r>
          </a:p>
          <a:p>
            <a:r>
              <a:rPr kumimoji="1" lang="en" altLang="zh-CN" sz="1400" dirty="0">
                <a:hlinkClick r:id="rId3"/>
              </a:rPr>
              <a:t>https://www.cnblogs.com/pinard/p/6266408.html</a:t>
            </a:r>
            <a:endParaRPr kumimoji="1" lang="en" altLang="zh-CN" sz="1400" dirty="0"/>
          </a:p>
          <a:p>
            <a:r>
              <a:rPr kumimoji="1" lang="en" altLang="zh-CN" sz="1400" dirty="0">
                <a:hlinkClick r:id="rId4"/>
              </a:rPr>
              <a:t>https://github.com/ArrowLuo/LLE_Algorithm/blob/master/%E5%B1%80%E9%83%A8%E7%BA%BF%E6%80%A7%E5%B5%8C%E5%85%A5%EF%BC%88Locally%20linear%20embedding%EF%BC%89.pdf</a:t>
            </a:r>
            <a:r>
              <a:rPr kumimoji="1" lang="zh-Hans" altLang="en-US" sz="1400" dirty="0"/>
              <a:t> </a:t>
            </a:r>
            <a:endParaRPr kumimoji="1" lang="en" altLang="zh-CN" sz="1400" dirty="0"/>
          </a:p>
          <a:p>
            <a:r>
              <a:rPr kumimoji="1" lang="en" altLang="zh-CN" sz="1400" dirty="0">
                <a:hlinkClick r:id="rId5"/>
              </a:rPr>
              <a:t>https://blog.csdn.net/qrlhl/article/details/78066994</a:t>
            </a:r>
            <a:endParaRPr kumimoji="1" lang="en" altLang="zh-CN" sz="1400" dirty="0"/>
          </a:p>
          <a:p>
            <a:r>
              <a:rPr kumimoji="1" lang="en" altLang="zh-CN" sz="1400" dirty="0"/>
              <a:t>S. T. </a:t>
            </a:r>
            <a:r>
              <a:rPr kumimoji="1" lang="en" altLang="zh-CN" sz="1400" dirty="0" err="1"/>
              <a:t>Roweis</a:t>
            </a:r>
            <a:r>
              <a:rPr kumimoji="1" lang="en" altLang="zh-CN" sz="1400" dirty="0"/>
              <a:t>, L. K. Saul, Nonlinear dimensionality reduction by locally</a:t>
            </a:r>
            <a:r>
              <a:rPr kumimoji="1" lang="zh-Hans" altLang="en-US" sz="1400" dirty="0"/>
              <a:t> </a:t>
            </a:r>
            <a:r>
              <a:rPr kumimoji="1" lang="en" altLang="zh-CN" sz="1400" dirty="0"/>
              <a:t>linear embedding, Science 290 (5500) (2000) 2323–2326.</a:t>
            </a:r>
          </a:p>
          <a:p>
            <a:r>
              <a:rPr kumimoji="1" lang="en" altLang="zh-CN" sz="1400" dirty="0"/>
              <a:t>A. Ahmed, N. </a:t>
            </a:r>
            <a:r>
              <a:rPr kumimoji="1" lang="en" altLang="zh-CN" sz="1400" dirty="0" err="1"/>
              <a:t>Shervashidze</a:t>
            </a:r>
            <a:r>
              <a:rPr kumimoji="1" lang="en" altLang="zh-CN" sz="1400" dirty="0"/>
              <a:t>, S. </a:t>
            </a:r>
            <a:r>
              <a:rPr kumimoji="1" lang="en" altLang="zh-CN" sz="1400" dirty="0" err="1"/>
              <a:t>Narayanamurthy</a:t>
            </a:r>
            <a:r>
              <a:rPr kumimoji="1" lang="en" altLang="zh-CN" sz="1400" dirty="0"/>
              <a:t>, V. </a:t>
            </a:r>
            <a:r>
              <a:rPr kumimoji="1" lang="en" altLang="zh-CN" sz="1400" dirty="0" err="1"/>
              <a:t>Josifovski</a:t>
            </a:r>
            <a:r>
              <a:rPr kumimoji="1" lang="en" altLang="zh-CN" sz="1400" dirty="0"/>
              <a:t>, A. J. </a:t>
            </a:r>
            <a:r>
              <a:rPr kumimoji="1" lang="en" altLang="zh-CN" sz="1400" dirty="0" err="1"/>
              <a:t>Smola</a:t>
            </a:r>
            <a:r>
              <a:rPr kumimoji="1" lang="en" altLang="zh-CN" sz="1400" dirty="0"/>
              <a:t>, Distributed large-scale natural graph factorization, </a:t>
            </a:r>
            <a:r>
              <a:rPr kumimoji="1" lang="en-US" altLang="zh-Hans" sz="1400" dirty="0"/>
              <a:t>WWW</a:t>
            </a:r>
            <a:r>
              <a:rPr kumimoji="1" lang="zh-Hans" altLang="en-US" sz="1400" dirty="0"/>
              <a:t> </a:t>
            </a:r>
            <a:r>
              <a:rPr kumimoji="1" lang="en-US" altLang="zh-Hans" sz="1400" dirty="0"/>
              <a:t>2013.</a:t>
            </a:r>
          </a:p>
          <a:p>
            <a:r>
              <a:rPr lang="en" altLang="zh-CN" sz="1400" dirty="0"/>
              <a:t>S. Cao, W. Lu, Q. Xu, </a:t>
            </a:r>
            <a:r>
              <a:rPr lang="en" altLang="zh-CN" sz="1400" dirty="0" err="1"/>
              <a:t>Grarep</a:t>
            </a:r>
            <a:r>
              <a:rPr lang="en" altLang="zh-CN" sz="1400" dirty="0"/>
              <a:t>: Learning graph representations with global structural information, </a:t>
            </a:r>
            <a:r>
              <a:rPr kumimoji="1" lang="en-US" altLang="zh-CN" sz="1400" dirty="0"/>
              <a:t>CIKM</a:t>
            </a:r>
            <a:r>
              <a:rPr kumimoji="1" lang="zh-Hans" altLang="en-US" sz="1400" dirty="0"/>
              <a:t> </a:t>
            </a:r>
            <a:r>
              <a:rPr kumimoji="1" lang="en-US" altLang="zh-CN" sz="1400" dirty="0"/>
              <a:t>2015.</a:t>
            </a:r>
          </a:p>
          <a:p>
            <a:r>
              <a:rPr lang="en" altLang="zh-CN" sz="1400" dirty="0"/>
              <a:t>B. </a:t>
            </a:r>
            <a:r>
              <a:rPr lang="en" altLang="zh-CN" sz="1400" dirty="0" err="1"/>
              <a:t>Perozzi</a:t>
            </a:r>
            <a:r>
              <a:rPr lang="en" altLang="zh-CN" sz="1400" dirty="0"/>
              <a:t>, R. Al-</a:t>
            </a:r>
            <a:r>
              <a:rPr lang="en" altLang="zh-CN" sz="1400" dirty="0" err="1"/>
              <a:t>Rfou</a:t>
            </a:r>
            <a:r>
              <a:rPr lang="en" altLang="zh-CN" sz="1400" dirty="0"/>
              <a:t>, S. </a:t>
            </a:r>
            <a:r>
              <a:rPr lang="en" altLang="zh-CN" sz="1400" dirty="0" err="1"/>
              <a:t>Skiena</a:t>
            </a:r>
            <a:r>
              <a:rPr lang="en" altLang="zh-CN" sz="1400" dirty="0"/>
              <a:t>, </a:t>
            </a:r>
            <a:r>
              <a:rPr lang="en" altLang="zh-CN" sz="1400" dirty="0" err="1"/>
              <a:t>Deepwalk</a:t>
            </a:r>
            <a:r>
              <a:rPr lang="en" altLang="zh-CN" sz="1400" dirty="0"/>
              <a:t>: Online learning of social representations, </a:t>
            </a:r>
            <a:r>
              <a:rPr lang="en-US" altLang="zh-Hans" sz="1400" dirty="0"/>
              <a:t>KDD</a:t>
            </a:r>
            <a:r>
              <a:rPr lang="zh-Hans" altLang="en-US" sz="1400" dirty="0"/>
              <a:t> </a:t>
            </a:r>
            <a:r>
              <a:rPr lang="en-US" altLang="zh-Hans" sz="1400" dirty="0"/>
              <a:t>2014.</a:t>
            </a:r>
            <a:endParaRPr lang="en" altLang="zh-CN" sz="1400" dirty="0"/>
          </a:p>
          <a:p>
            <a:r>
              <a:rPr lang="en" altLang="zh-CN" sz="1400" dirty="0"/>
              <a:t>A. Grover, J. </a:t>
            </a:r>
            <a:r>
              <a:rPr lang="en" altLang="zh-CN" sz="1400" dirty="0" err="1"/>
              <a:t>Leskovec</a:t>
            </a:r>
            <a:r>
              <a:rPr lang="en" altLang="zh-CN" sz="1400" dirty="0"/>
              <a:t>, node2vec: Scalable feature learning for networks, </a:t>
            </a:r>
            <a:r>
              <a:rPr lang="en-US" altLang="zh-Hans" sz="1400" dirty="0"/>
              <a:t>KDD</a:t>
            </a:r>
            <a:r>
              <a:rPr lang="zh-Hans" altLang="en-US" sz="1400" dirty="0"/>
              <a:t> </a:t>
            </a:r>
            <a:r>
              <a:rPr lang="en-US" altLang="zh-Hans" sz="1400" dirty="0"/>
              <a:t>2016.</a:t>
            </a:r>
          </a:p>
          <a:p>
            <a:r>
              <a:rPr lang="en" altLang="zh-CN" sz="1400" dirty="0"/>
              <a:t>J. Tang, M. Qu, M. Wang, M. Zhang, J. Yan, Q. Mei, Line: Large- scale information network embedding,</a:t>
            </a:r>
            <a:r>
              <a:rPr lang="zh-Hans" altLang="en-US" sz="1400" dirty="0"/>
              <a:t> </a:t>
            </a:r>
            <a:r>
              <a:rPr lang="en-US" altLang="zh-Hans" sz="1400" dirty="0"/>
              <a:t>WWW</a:t>
            </a:r>
            <a:r>
              <a:rPr lang="zh-Hans" altLang="en-US" sz="1400" dirty="0"/>
              <a:t> </a:t>
            </a:r>
            <a:r>
              <a:rPr lang="en-US" altLang="zh-Hans" sz="1400" dirty="0"/>
              <a:t>2015.</a:t>
            </a:r>
          </a:p>
          <a:p>
            <a:r>
              <a:rPr lang="en" altLang="zh-CN" sz="1400" dirty="0"/>
              <a:t>S. Cao, W. Lu, and Q. Xu. Deep neural networks for learning graph representations. </a:t>
            </a:r>
            <a:r>
              <a:rPr lang="en-US" altLang="zh-Hans" sz="1400" dirty="0"/>
              <a:t>AAAI</a:t>
            </a:r>
            <a:r>
              <a:rPr lang="zh-Hans" altLang="en-US" sz="1400" dirty="0"/>
              <a:t> </a:t>
            </a:r>
            <a:r>
              <a:rPr lang="en-US" altLang="zh-Hans" sz="1400" dirty="0"/>
              <a:t>2016.</a:t>
            </a:r>
          </a:p>
          <a:p>
            <a:r>
              <a:rPr lang="en" altLang="zh-CN" sz="1400" dirty="0"/>
              <a:t>T. N. </a:t>
            </a:r>
            <a:r>
              <a:rPr lang="en" altLang="zh-CN" sz="1400" dirty="0" err="1"/>
              <a:t>Kipf</a:t>
            </a:r>
            <a:r>
              <a:rPr lang="en" altLang="zh-CN" sz="1400" dirty="0"/>
              <a:t>, M. Welling, Semi-supervised classification with graph convolutional networks</a:t>
            </a:r>
            <a:r>
              <a:rPr lang="en-US" altLang="zh-Hans" sz="1400" dirty="0"/>
              <a:t>.</a:t>
            </a:r>
            <a:r>
              <a:rPr lang="zh-Hans" altLang="en-US" sz="1400" dirty="0"/>
              <a:t> </a:t>
            </a:r>
            <a:r>
              <a:rPr lang="en-US" altLang="zh-Hans" sz="1400" dirty="0"/>
              <a:t>ICLR</a:t>
            </a:r>
            <a:r>
              <a:rPr lang="zh-Hans" altLang="en-US" sz="1400" dirty="0"/>
              <a:t> </a:t>
            </a:r>
            <a:r>
              <a:rPr lang="en-US" altLang="zh-Hans" sz="1400" dirty="0"/>
              <a:t>2017.</a:t>
            </a:r>
            <a:endParaRPr lang="en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1232A5-845E-1247-AF55-2E1F0E63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References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09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6A392F-1239-674F-897B-8459D16A6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First-order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Proximity: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weights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edges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between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nodes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kumimoji="1" lang="en-US" altLang="zh-Hans" dirty="0"/>
              </a:p>
              <a:p>
                <a:r>
                  <a:rPr kumimoji="1" lang="en-US" altLang="zh-Hans" dirty="0"/>
                  <a:t>Second-order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Proximity: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zh-Hans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Second-order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proximity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between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Han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Hans" dirty="0">
                    <a:latin typeface="Cambria Math" panose="02040503050406030204" pitchFamily="18" charset="0"/>
                  </a:rPr>
                  <a:t>and</a:t>
                </a:r>
                <a:r>
                  <a:rPr kumimoji="1" lang="zh-Han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determined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by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similarity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and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1" lang="en-US" altLang="zh-Han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kumimoji="1" lang="zh-CN" altLang="en-US" dirty="0"/>
              </a:p>
              <a:p>
                <a:r>
                  <a:rPr kumimoji="1" lang="en-US" altLang="zh-Hans" dirty="0"/>
                  <a:t>Graph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Embedding:</a:t>
                </a:r>
              </a:p>
              <a:p>
                <a:pPr lvl="1"/>
                <a:r>
                  <a:rPr kumimoji="1" lang="en-US" altLang="zh-CN" dirty="0"/>
                  <a:t>M</a:t>
                </a:r>
                <a:r>
                  <a:rPr kumimoji="1" lang="en-US" altLang="zh-Hans" dirty="0"/>
                  <a:t>apping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Han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zh-Han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Han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6A392F-1239-674F-897B-8459D16A6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54" r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3204E40-A7CF-274C-B6E2-4229DEAA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Definitions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B0B80B-7EFA-644E-9C3C-CBFB210D17F3}"/>
              </a:ext>
            </a:extLst>
          </p:cNvPr>
          <p:cNvSpPr txBox="1"/>
          <p:nvPr/>
        </p:nvSpPr>
        <p:spPr>
          <a:xfrm>
            <a:off x="4230201" y="3086102"/>
            <a:ext cx="6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65417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9E00A-FDD8-ED48-9693-B9592B6F1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Factorization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</a:p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Random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walk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Deep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learning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kumimoji="1" lang="zh-Hans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Hans" dirty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105630-661B-2D43-94F2-677D0A34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Approaches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24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59A27E7-2CB3-1F4F-A802-B1F07C8B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Represent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connections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between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nodes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form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matrix</a:t>
            </a:r>
          </a:p>
          <a:p>
            <a:r>
              <a:rPr kumimoji="1" lang="en-US" altLang="zh-Hans" dirty="0"/>
              <a:t>Factorize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matrix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obtain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</a:p>
          <a:p>
            <a:r>
              <a:rPr kumimoji="1" lang="en-US" altLang="zh-Hans" dirty="0"/>
              <a:t>Matrices:</a:t>
            </a:r>
          </a:p>
          <a:p>
            <a:pPr lvl="1"/>
            <a:r>
              <a:rPr kumimoji="1" lang="en-US" altLang="zh-Hans" dirty="0"/>
              <a:t>Adjacency matrix</a:t>
            </a:r>
          </a:p>
          <a:p>
            <a:pPr lvl="1"/>
            <a:r>
              <a:rPr kumimoji="1" lang="en-US" altLang="zh-Hans" dirty="0"/>
              <a:t>Laplacian matrix</a:t>
            </a:r>
          </a:p>
          <a:p>
            <a:pPr lvl="1"/>
            <a:r>
              <a:rPr kumimoji="1" lang="en-US" altLang="zh-Hans" dirty="0"/>
              <a:t>Node transition probability matrix</a:t>
            </a:r>
          </a:p>
          <a:p>
            <a:pPr lvl="1"/>
            <a:r>
              <a:rPr kumimoji="1" lang="en-US" altLang="zh-Hans" dirty="0"/>
              <a:t>Katz similarity matrix</a:t>
            </a:r>
          </a:p>
          <a:p>
            <a:r>
              <a:rPr kumimoji="1" lang="en-US" altLang="zh-Hans" dirty="0"/>
              <a:t>Factorization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approaches:</a:t>
            </a:r>
          </a:p>
          <a:p>
            <a:pPr lvl="1"/>
            <a:r>
              <a:rPr kumimoji="1" lang="en-US" altLang="zh-Hans" dirty="0"/>
              <a:t>positive semidefinite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(e.g. the Laplacian matrix): eigenvalue decomposition</a:t>
            </a:r>
          </a:p>
          <a:p>
            <a:pPr lvl="1"/>
            <a:r>
              <a:rPr kumimoji="1" lang="en-US" altLang="zh-Hans" dirty="0"/>
              <a:t>unstructured matrices:  gradient descent methods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D4036D-8105-3144-8556-68B8A052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Factorization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Methods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16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B51C609-FF86-734F-8C63-B86B1604C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4"/>
                <a:ext cx="8382000" cy="5059363"/>
              </a:xfrm>
            </p:spPr>
            <p:txBody>
              <a:bodyPr/>
              <a:lstStyle/>
              <a:p>
                <a:r>
                  <a:rPr kumimoji="1" lang="en-US" altLang="zh-CN" dirty="0"/>
                  <a:t>Di</a:t>
                </a:r>
                <a:r>
                  <a:rPr kumimoji="1" lang="en-US" altLang="zh-Hans" dirty="0"/>
                  <a:t>mensionality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reduction</a:t>
                </a:r>
              </a:p>
              <a:p>
                <a:pPr lvl="1"/>
                <a:r>
                  <a:rPr kumimoji="1" lang="en-US" altLang="zh-Hans" dirty="0"/>
                  <a:t>While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keeping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local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and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global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structures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Hans" dirty="0"/>
                  <a:t>(</a:t>
                </a:r>
                <a:r>
                  <a:rPr kumimoji="1" lang="en-US" altLang="zh-Hans" dirty="0" err="1"/>
                  <a:t>i</a:t>
                </a:r>
                <a:r>
                  <a:rPr kumimoji="1" lang="en-US" altLang="zh-Hans" dirty="0"/>
                  <a:t>=1,…,n)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input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high-dimensionality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data</a:t>
                </a:r>
              </a:p>
              <a:p>
                <a:r>
                  <a:rPr kumimoji="1" lang="en-US" altLang="zh-Hans" dirty="0"/>
                  <a:t>A</a:t>
                </a:r>
                <a:r>
                  <a:rPr kumimoji="1" lang="en-US" altLang="zh-CN" dirty="0"/>
                  <a:t>ssumes every node is a linear combination of its neighbors in the embedding space</a:t>
                </a:r>
                <a:endParaRPr kumimoji="1" lang="en-US" altLang="zh-Hans" dirty="0"/>
              </a:p>
              <a:p>
                <a:r>
                  <a:rPr kumimoji="1" lang="en-US" altLang="zh-CN" dirty="0"/>
                  <a:t>Mini</a:t>
                </a:r>
                <a:r>
                  <a:rPr kumimoji="1" lang="en-US" altLang="zh-Hans" dirty="0"/>
                  <a:t>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1" lang="en-US" altLang="zh-Han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Han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compute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W</a:t>
                </a:r>
              </a:p>
              <a:p>
                <a:pPr lvl="1"/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Han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Han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higher,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and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more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similar</a:t>
                </a:r>
                <a:endParaRPr kumimoji="1" lang="en-US" altLang="zh-CN" dirty="0"/>
              </a:p>
              <a:p>
                <a:r>
                  <a:rPr kumimoji="1" lang="en-US" altLang="zh-CN" dirty="0"/>
                  <a:t>Mini</a:t>
                </a:r>
                <a:r>
                  <a:rPr kumimoji="1" lang="en-US" altLang="zh-Hans" dirty="0"/>
                  <a:t>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the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low-dimension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of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B51C609-FF86-734F-8C63-B86B1604C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4"/>
                <a:ext cx="8382000" cy="5059363"/>
              </a:xfrm>
              <a:blipFill>
                <a:blip r:embed="rId3"/>
                <a:stretch>
                  <a:fillRect t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40AF431-BB7A-904C-AE43-AF109FC1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Locally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Linear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(LLE)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933CBB-4E0A-E244-8CDC-316A65BB5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81820"/>
            <a:ext cx="3517900" cy="2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B51C609-FF86-734F-8C63-B86B1604C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Hans" dirty="0"/>
                  <a:t>A</a:t>
                </a:r>
                <a:r>
                  <a:rPr kumimoji="1" lang="en-US" altLang="zh-CN" dirty="0"/>
                  <a:t>ssumes every node is a linear combination of its neighbors in the embedding space</a:t>
                </a:r>
              </a:p>
              <a:p>
                <a:r>
                  <a:rPr kumimoji="1" lang="en-US" altLang="zh-Hans" dirty="0"/>
                  <a:t>In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graph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embedding:</a:t>
                </a:r>
              </a:p>
              <a:p>
                <a:pPr lvl="1"/>
                <a:r>
                  <a:rPr kumimoji="1" lang="en-US" altLang="zh-Hans" dirty="0"/>
                  <a:t>W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is</a:t>
                </a:r>
                <a:r>
                  <a:rPr kumimoji="1" lang="zh-Hans" altLang="en-US" dirty="0"/>
                  <a:t> </a:t>
                </a:r>
                <a:r>
                  <a:rPr kumimoji="1" lang="en-US" altLang="zh-Hans" i="1" dirty="0"/>
                  <a:t>normalized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adjacency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matrix: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Han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Han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Han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1" lang="en-US" altLang="zh-Han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Hans" dirty="0"/>
                  <a:t>;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Y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embedding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vectors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Mini</a:t>
                </a:r>
                <a:r>
                  <a:rPr kumimoji="1" lang="en-US" altLang="zh-Hans" dirty="0"/>
                  <a:t>mize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Han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1" lang="en-US" altLang="zh-Han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Han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Han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zh-Hans" dirty="0"/>
              </a:p>
              <a:p>
                <a:pPr lvl="1"/>
                <a:r>
                  <a:rPr kumimoji="1" lang="en-US" altLang="zh-Hans" dirty="0"/>
                  <a:t>Remove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degenerate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solutions: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Han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Hans" dirty="0"/>
                  <a:t>Remove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translational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invariance: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Hans" dirty="0"/>
                  <a:t>Let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Han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Hans" dirty="0"/>
                  <a:t>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𝑀𝑌</m:t>
                    </m:r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en-US" altLang="zh-Han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M</a:t>
                </a:r>
                <a:r>
                  <a:rPr kumimoji="1" lang="en-US" altLang="zh-Hans" dirty="0"/>
                  <a:t>’s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eigenvectors:</a:t>
                </a:r>
                <a:r>
                  <a:rPr kumimoji="1" lang="zh-Hans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Han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Han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-&gt;</a:t>
                </a:r>
                <a:r>
                  <a:rPr kumimoji="1" lang="zh-Hans" altLang="en-US" dirty="0"/>
                  <a:t> </a:t>
                </a:r>
                <a:r>
                  <a:rPr kumimoji="1" lang="en-US" altLang="zh-Hans" dirty="0"/>
                  <a:t>Y</a:t>
                </a:r>
                <a:endParaRPr kumimoji="1" lang="en-US" altLang="zh-CN" dirty="0"/>
              </a:p>
              <a:p>
                <a:r>
                  <a:rPr kumimoji="1" lang="en-US" altLang="zh-CN" sz="1400" dirty="0">
                    <a:hlinkClick r:id="rId3"/>
                  </a:rPr>
                  <a:t>https://www.cnblogs.com/pinard/p/6266408.html?utm_source=itdadao&amp;utm_medium=referral</a:t>
                </a:r>
                <a:r>
                  <a:rPr kumimoji="1" lang="zh-Hans" altLang="en-US" sz="1400" dirty="0"/>
                  <a:t> </a:t>
                </a:r>
                <a:endParaRPr kumimoji="1" lang="en-US" altLang="zh-Hans" sz="1400" dirty="0"/>
              </a:p>
              <a:p>
                <a:r>
                  <a:rPr kumimoji="1" lang="en-US" altLang="zh-CN" sz="1400" dirty="0">
                    <a:hlinkClick r:id="rId4"/>
                  </a:rPr>
                  <a:t>https://github.com/ArrowLuo/LLE_Algorithm/blob/master/%E5%B1%80%E9%83%A8%E7%BA%BF%E6%80%A7%E5%B5%8C%E5%85%A5%EF%BC%88Locally%20linear%20embedding%EF%BC%89.pdf</a:t>
                </a:r>
                <a:r>
                  <a:rPr kumimoji="1" lang="zh-Hans" altLang="en-US" sz="1400" dirty="0"/>
                  <a:t> </a:t>
                </a:r>
                <a:endParaRPr kumimoji="1" lang="en-US" altLang="zh-CN" sz="14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B51C609-FF86-734F-8C63-B86B1604C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t="-1005" r="-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40AF431-BB7A-904C-AE43-AF109FC1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Locally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Linear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Embedding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(LLE)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12265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L" id="{B006CD86-5E01-4745-905D-4B990AC811EF}" vid="{5EA35365-BAC3-F040-A0A8-4C5EBCC8C6D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RL</Template>
  <TotalTime>2193</TotalTime>
  <Words>2543</Words>
  <Application>Microsoft Macintosh PowerPoint</Application>
  <PresentationFormat>全屏显示(4:3)</PresentationFormat>
  <Paragraphs>327</Paragraphs>
  <Slides>43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宋体</vt:lpstr>
      <vt:lpstr>Arial</vt:lpstr>
      <vt:lpstr>Calibri</vt:lpstr>
      <vt:lpstr>Cambria Math</vt:lpstr>
      <vt:lpstr>Beamer</vt:lpstr>
      <vt:lpstr>Graph Embedding Tutorial</vt:lpstr>
      <vt:lpstr>Graph Analysis</vt:lpstr>
      <vt:lpstr>Challenges of Graph Embedding</vt:lpstr>
      <vt:lpstr>Definitions</vt:lpstr>
      <vt:lpstr>Definitions</vt:lpstr>
      <vt:lpstr>Approaches</vt:lpstr>
      <vt:lpstr>Factorization based Methods</vt:lpstr>
      <vt:lpstr>Locally Linear Embedding (LLE)</vt:lpstr>
      <vt:lpstr>Locally Linear Embedding (LLE)</vt:lpstr>
      <vt:lpstr>Laplacian Eigenmaps</vt:lpstr>
      <vt:lpstr>Graph Factorization</vt:lpstr>
      <vt:lpstr>GraRep</vt:lpstr>
      <vt:lpstr>GraRep</vt:lpstr>
      <vt:lpstr>GraRep &amp; HOPE</vt:lpstr>
      <vt:lpstr>Approaches</vt:lpstr>
      <vt:lpstr>Random Walk based Methods</vt:lpstr>
      <vt:lpstr>DeepWalk</vt:lpstr>
      <vt:lpstr>DeepWalk</vt:lpstr>
      <vt:lpstr>DeepWalk</vt:lpstr>
      <vt:lpstr>DeepWalk</vt:lpstr>
      <vt:lpstr>Node2Vec</vt:lpstr>
      <vt:lpstr>Node2Vec</vt:lpstr>
      <vt:lpstr>Node2Vec</vt:lpstr>
      <vt:lpstr>Hierarchical Representation Learning for Networks</vt:lpstr>
      <vt:lpstr>LINE: Large-scale Information Network Embedding</vt:lpstr>
      <vt:lpstr>LINE: Large-scale Information Network Embedding</vt:lpstr>
      <vt:lpstr>An encoder-decoder perspective</vt:lpstr>
      <vt:lpstr>An encoder-decoder perspective</vt:lpstr>
      <vt:lpstr>An encoder-decoder perspective</vt:lpstr>
      <vt:lpstr>Drawbacks of Direct Encoding Approaches</vt:lpstr>
      <vt:lpstr>Approaches</vt:lpstr>
      <vt:lpstr>Neighborhood Autoencoder Methods</vt:lpstr>
      <vt:lpstr>Neighborhood Autoencoder Methods</vt:lpstr>
      <vt:lpstr>Neighborhood Autoencoder Methods</vt:lpstr>
      <vt:lpstr>Neighborhood Aggregation Methods</vt:lpstr>
      <vt:lpstr>Neighborhood Aggregation Methods</vt:lpstr>
      <vt:lpstr>Graph Convolutional Networks</vt:lpstr>
      <vt:lpstr>Summary</vt:lpstr>
      <vt:lpstr>Experiments</vt:lpstr>
      <vt:lpstr>Experiments</vt:lpstr>
      <vt:lpstr>Experiments</vt:lpstr>
      <vt:lpstr>Experiments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茂森</dc:creator>
  <cp:lastModifiedBy>张 茂森</cp:lastModifiedBy>
  <cp:revision>124</cp:revision>
  <cp:lastPrinted>2018-04-24T10:50:14Z</cp:lastPrinted>
  <dcterms:created xsi:type="dcterms:W3CDTF">2018-04-22T06:26:20Z</dcterms:created>
  <dcterms:modified xsi:type="dcterms:W3CDTF">2018-04-24T13:40:51Z</dcterms:modified>
</cp:coreProperties>
</file>